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Josefin Slab"/>
      <p:regular r:id="rId37"/>
      <p:bold r:id="rId38"/>
      <p:italic r:id="rId39"/>
      <p:boldItalic r:id="rId40"/>
    </p:embeddedFont>
    <p:embeddedFont>
      <p:font typeface="Anton"/>
      <p:regular r:id="rId41"/>
    </p:embeddedFont>
    <p:embeddedFont>
      <p:font typeface="Fira Sans Condensed Light"/>
      <p:regular r:id="rId42"/>
      <p:bold r:id="rId43"/>
      <p:italic r:id="rId44"/>
      <p:boldItalic r:id="rId45"/>
    </p:embeddedFont>
    <p:embeddedFont>
      <p:font typeface="Fira Sans Condensed"/>
      <p:regular r:id="rId46"/>
      <p:bold r:id="rId47"/>
      <p:italic r:id="rId48"/>
      <p:boldItalic r:id="rId49"/>
    </p:embeddedFont>
    <p:embeddedFont>
      <p:font typeface="Advent Pro Light"/>
      <p:regular r:id="rId50"/>
      <p:bold r:id="rId51"/>
    </p:embeddedFont>
    <p:embeddedFont>
      <p:font typeface="Rajdhani"/>
      <p:regular r:id="rId52"/>
      <p:bold r:id="rId53"/>
    </p:embeddedFont>
    <p:embeddedFont>
      <p:font typeface="Open Sans Light"/>
      <p:regular r:id="rId54"/>
      <p:bold r:id="rId55"/>
      <p:italic r:id="rId56"/>
      <p:boldItalic r:id="rId57"/>
    </p:embeddedFont>
    <p:embeddedFont>
      <p:font typeface="DM Serif Display"/>
      <p:regular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0BD327-F083-4445-9707-DC107A3C2673}">
  <a:tblStyle styleId="{020BD327-F083-4445-9707-DC107A3C26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osefinSlab-boldItalic.fntdata"/><Relationship Id="rId42" Type="http://schemas.openxmlformats.org/officeDocument/2006/relationships/font" Target="fonts/FiraSansCondensedLight-regular.fntdata"/><Relationship Id="rId41" Type="http://schemas.openxmlformats.org/officeDocument/2006/relationships/font" Target="fonts/Anton-regular.fntdata"/><Relationship Id="rId44" Type="http://schemas.openxmlformats.org/officeDocument/2006/relationships/font" Target="fonts/FiraSansCondensedLight-italic.fntdata"/><Relationship Id="rId43" Type="http://schemas.openxmlformats.org/officeDocument/2006/relationships/font" Target="fonts/FiraSansCondensedLight-bold.fntdata"/><Relationship Id="rId46" Type="http://schemas.openxmlformats.org/officeDocument/2006/relationships/font" Target="fonts/FiraSansCondensed-regular.fntdata"/><Relationship Id="rId45" Type="http://schemas.openxmlformats.org/officeDocument/2006/relationships/font" Target="fonts/FiraSansCondensed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italic.fntdata"/><Relationship Id="rId47" Type="http://schemas.openxmlformats.org/officeDocument/2006/relationships/font" Target="fonts/FiraSansCondensed-bold.fntdata"/><Relationship Id="rId49" Type="http://schemas.openxmlformats.org/officeDocument/2006/relationships/font" Target="fonts/FiraSans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regular.fntdata"/><Relationship Id="rId36" Type="http://schemas.openxmlformats.org/officeDocument/2006/relationships/slide" Target="slides/slide31.xml"/><Relationship Id="rId39" Type="http://schemas.openxmlformats.org/officeDocument/2006/relationships/font" Target="fonts/JosefinSlab-italic.fntdata"/><Relationship Id="rId38" Type="http://schemas.openxmlformats.org/officeDocument/2006/relationships/font" Target="fonts/JosefinSlab-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dventProLight-bold.fntdata"/><Relationship Id="rId50" Type="http://schemas.openxmlformats.org/officeDocument/2006/relationships/font" Target="fonts/AdventProLight-regular.fntdata"/><Relationship Id="rId53" Type="http://schemas.openxmlformats.org/officeDocument/2006/relationships/font" Target="fonts/Rajdhani-bold.fntdata"/><Relationship Id="rId52" Type="http://schemas.openxmlformats.org/officeDocument/2006/relationships/font" Target="fonts/Rajdhani-regular.fntdata"/><Relationship Id="rId11" Type="http://schemas.openxmlformats.org/officeDocument/2006/relationships/slide" Target="slides/slide6.xml"/><Relationship Id="rId55" Type="http://schemas.openxmlformats.org/officeDocument/2006/relationships/font" Target="fonts/OpenSansLight-bold.fntdata"/><Relationship Id="rId10" Type="http://schemas.openxmlformats.org/officeDocument/2006/relationships/slide" Target="slides/slide5.xml"/><Relationship Id="rId54" Type="http://schemas.openxmlformats.org/officeDocument/2006/relationships/font" Target="fonts/OpenSansLight-regular.fntdata"/><Relationship Id="rId13" Type="http://schemas.openxmlformats.org/officeDocument/2006/relationships/slide" Target="slides/slide8.xml"/><Relationship Id="rId57" Type="http://schemas.openxmlformats.org/officeDocument/2006/relationships/font" Target="fonts/OpenSansLight-boldItalic.fntdata"/><Relationship Id="rId12" Type="http://schemas.openxmlformats.org/officeDocument/2006/relationships/slide" Target="slides/slide7.xml"/><Relationship Id="rId56" Type="http://schemas.openxmlformats.org/officeDocument/2006/relationships/font" Target="fonts/OpenSansLight-italic.fntdata"/><Relationship Id="rId15" Type="http://schemas.openxmlformats.org/officeDocument/2006/relationships/slide" Target="slides/slide10.xml"/><Relationship Id="rId59" Type="http://schemas.openxmlformats.org/officeDocument/2006/relationships/font" Target="fonts/DMSerifDisplay-italic.fntdata"/><Relationship Id="rId14" Type="http://schemas.openxmlformats.org/officeDocument/2006/relationships/slide" Target="slides/slide9.xml"/><Relationship Id="rId58" Type="http://schemas.openxmlformats.org/officeDocument/2006/relationships/font" Target="fonts/DMSerifDispl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a7367411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a7367411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a74ec75a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a74ec75a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a74ec75a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a74ec75a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a7367411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a7367411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need to explain us the method you are using, and why do you think it works well on your specific problem, and properly present your results.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a74ec75a8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a74ec75a8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a74ec75a8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a74ec75a8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shall talk about the different models we experimented with for the different use cases that we were trying to address.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use of Decision Trees, ExtraTree and ExtraTrees regressors, Random Forests, </a:t>
            </a:r>
            <a:r>
              <a:rPr lang="en"/>
              <a:t>K Neigbor regressors, </a:t>
            </a:r>
            <a:r>
              <a:rPr lang="en"/>
              <a:t>AdaBoost, and XGBoost. In this presentation, we will focus on the 4 models we have more success with overall, which are Decision Trees, Random Forests, Extra Trees and XGBoost.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7a736741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a736741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is a model where we split the feature vector recursively, selecting a binary (Yes/No) at every level, until we can predict the label or the regression result. The splitting in decision trees is usually based on information gain, which is defined as the loss of entropy between successive levels of the tree.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a736741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a736741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tend to overfit on the sample data. One way of overcoming that is by creating different decision trees on different subsamples of data, and then aggregating them through an averaging/voting mechanism. This kind of model is referred to as Random Forest Regressor.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a736741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a736741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model which takes this spirit of reducing variance even further is ExtraTrees regressor, which works in a similar way as Random Forests, but splits each tree randomly instead on a preselected information gain metric.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a7367411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a736741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50">
                <a:solidFill>
                  <a:srgbClr val="555555"/>
                </a:solidFill>
                <a:highlight>
                  <a:srgbClr val="FFFFFF"/>
                </a:highlight>
              </a:rPr>
              <a:t>In XGBoost, a gradient descent procedure is used to minimize the loss when adding trees.</a:t>
            </a:r>
            <a:endParaRPr sz="1150">
              <a:solidFill>
                <a:srgbClr val="555555"/>
              </a:solidFill>
              <a:highlight>
                <a:srgbClr val="FFFFFF"/>
              </a:highlight>
            </a:endParaRPr>
          </a:p>
          <a:p>
            <a:pPr indent="0" lvl="0" marL="0" rtl="0" algn="l">
              <a:lnSpc>
                <a:spcPct val="150000"/>
              </a:lnSpc>
              <a:spcBef>
                <a:spcPts val="1400"/>
              </a:spcBef>
              <a:spcAft>
                <a:spcPts val="0"/>
              </a:spcAft>
              <a:buNone/>
            </a:pPr>
            <a:r>
              <a:rPr lang="en" sz="1150">
                <a:solidFill>
                  <a:srgbClr val="555555"/>
                </a:solidFill>
                <a:highlight>
                  <a:srgbClr val="FFFFFF"/>
                </a:highlight>
              </a:rPr>
              <a:t>Traditionally, gradient descent is used to minimize a set of parameters, such as the coefficients in a regression equation or weights in a neural network. After calculating error or loss, the weights are updated to minimize that error.</a:t>
            </a:r>
            <a:endParaRPr sz="1150">
              <a:solidFill>
                <a:srgbClr val="555555"/>
              </a:solidFill>
              <a:highlight>
                <a:srgbClr val="FFFFFF"/>
              </a:highlight>
            </a:endParaRPr>
          </a:p>
          <a:p>
            <a:pPr indent="0" lvl="0" marL="0" rtl="0" algn="l">
              <a:lnSpc>
                <a:spcPct val="150000"/>
              </a:lnSpc>
              <a:spcBef>
                <a:spcPts val="1400"/>
              </a:spcBef>
              <a:spcAft>
                <a:spcPts val="0"/>
              </a:spcAft>
              <a:buNone/>
            </a:pPr>
            <a:r>
              <a:rPr lang="en" sz="1150">
                <a:solidFill>
                  <a:srgbClr val="555555"/>
                </a:solidFill>
                <a:highlight>
                  <a:srgbClr val="FFFFFF"/>
                </a:highlight>
              </a:rPr>
              <a:t>Instead of parameters, we have weak learner sub-models or more specifically decision trees. After calculating the loss, to perform the gradient descent procedure, we must add a tree to the model that reduces the loss (i.e. follow the gradient). We do this by parameterizing the tree, then modifying the parameters of the tree and moving the right direction by (reducing the residual loss).</a:t>
            </a:r>
            <a:endParaRPr sz="1150">
              <a:solidFill>
                <a:srgbClr val="555555"/>
              </a:solidFill>
              <a:highlight>
                <a:srgbClr val="FFFFFF"/>
              </a:highlight>
            </a:endParaRPr>
          </a:p>
          <a:p>
            <a:pPr indent="0" lvl="0" marL="0" rtl="0" algn="l">
              <a:spcBef>
                <a:spcPts val="14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explained a few of the major models we made use of, let’s revisit why we chose these models for our use cases in the first place.</a:t>
            </a:r>
            <a:br>
              <a:rPr lang="en"/>
            </a:br>
            <a:br>
              <a:rPr lang="en"/>
            </a:br>
            <a:r>
              <a:rPr lang="en"/>
              <a:t>One of the major reasons we used regression models that require feature selection instead of deep models was that for two of our three use cases, we did not have very large samples of data. Besides, the features that were important for our predictions were often intuitively available.</a:t>
            </a:r>
            <a:br>
              <a:rPr lang="en"/>
            </a:br>
            <a:endParaRPr/>
          </a:p>
          <a:p>
            <a:pPr indent="0" lvl="0" marL="0" rtl="0" algn="l">
              <a:spcBef>
                <a:spcPts val="0"/>
              </a:spcBef>
              <a:spcAft>
                <a:spcPts val="0"/>
              </a:spcAft>
              <a:buNone/>
            </a:pPr>
            <a:r>
              <a:rPr lang="en"/>
              <a:t>This was also one of the reasons we chose the tree regressors, as we expect the actual generative models in our use cases to have step-function-like boundary surfaces.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all our models, we used Root Mean Squared Error as our objective function. This consistency allowed us to compare model performance easily.</a:t>
            </a:r>
            <a:endParaRPr/>
          </a:p>
          <a:p>
            <a:pPr indent="0" lvl="0" marL="0" rtl="0" algn="l">
              <a:spcBef>
                <a:spcPts val="0"/>
              </a:spcBef>
              <a:spcAft>
                <a:spcPts val="0"/>
              </a:spcAft>
              <a:buNone/>
            </a:pPr>
            <a:br>
              <a:rPr lang="en"/>
            </a:br>
            <a:r>
              <a:rPr lang="en"/>
              <a:t>The models that worked best in our analysis were:</a:t>
            </a:r>
            <a:br>
              <a:rPr lang="en"/>
            </a:br>
            <a:br>
              <a:rPr lang="en"/>
            </a:br>
            <a:r>
              <a:rPr lang="en"/>
              <a:t>Decision Trees for Fraud Detection</a:t>
            </a:r>
            <a:br>
              <a:rPr lang="en"/>
            </a:br>
            <a:r>
              <a:rPr lang="en"/>
              <a:t>Random Forest Regressor for Claim Regression, and</a:t>
            </a:r>
            <a:br>
              <a:rPr lang="en"/>
            </a:br>
            <a:r>
              <a:rPr lang="en"/>
              <a:t>Extra Trees for Claim Classification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7a7367411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7a7367411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most of our models exhibited some of these characteristics, I would like to touch upon them briefly.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Bagging is the technique whereby models are bootstrapped first by training them on subsets of data, and then aggregated through an averaging or pooling mechanism in case of regression or a voting mechanism in case of classification. This helps reduce variance of the sample on which the model is being trained.</a:t>
            </a:r>
            <a:br>
              <a:rPr lang="en"/>
            </a:br>
            <a:br>
              <a:rPr lang="en"/>
            </a:br>
            <a:r>
              <a:rPr lang="en"/>
              <a:t>Boosting is the technique where successive models are trained after increasing weights of examples that were misclassified or regressed with high residuals. This helps reduce bias of the training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65abef013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65abef013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would like to show you comparative performance of some of our models on the use case of Total Claim prediction. As you can notice, ExtraTreeRegressor, AdaBoost and BaggingRegressors worked the best in that case.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the results that we obtained on the Claim Classification and Fraud Detection problems. Notably, we achieved a precision of 95% on the Fraud Cases with Decision Trees.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conclusion...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project, we have been able to ascertain that the power of data analytics and machine learning can be used for making a</a:t>
            </a:r>
            <a:r>
              <a:rPr lang="en"/>
              <a:t>ccurate predictions about claims and for detection of fraud in the Insurance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lead to operational efficiency - cost savings for the insurance companies, and more tailored products for the consumers, more tailored and recommendation-based product marketing, and customer segmentation based on data-backed risk profiling.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some food for though:. Every year, corporations around the world lose 4 trillion US Dollars worth of value at the hands of Fraud. Just tackling this one case through smart data analytics can create immense value for companies and consumers.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7098bb5640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098bb5640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very much for your 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Given the recent approval from the Hong Kong Monetary Authority (HKMA) for virtual banks and the grant from the Insurance Authority (IA) for virtual insurance companies, the business space for the FinTech and InsureTech sector has grown mutli-fold. Companies like Bowtie have raised US$ 30 Million Dollar in series A backed by Sun Life Insurance and has a shareholder base that includes the Hong Kong X Technology Fund and angel Investors. Similarly, Ping An One Connect, the FinTech arm of Ping An Insurance plans to provide the technology to help other financial institutions in the city manage fraud and loan default risks. </a:t>
            </a:r>
            <a:endParaRPr/>
          </a:p>
          <a:p>
            <a:pPr indent="0" lvl="0" marL="0" rtl="0" algn="l">
              <a:lnSpc>
                <a:spcPct val="115000"/>
              </a:lnSpc>
              <a:spcBef>
                <a:spcPts val="0"/>
              </a:spcBef>
              <a:spcAft>
                <a:spcPts val="0"/>
              </a:spcAft>
              <a:buNone/>
            </a:pPr>
            <a:r>
              <a:rPr lang="en"/>
              <a:t>Therefore, it is our team’s motivation to be in the intersection of the latest trends in the insurance sector and the tech sector. We plan to leverage our skills developed in the data analytics course in the application of insurance claims predictions. Our secondary goal is to provide risk profiling and recommendation by customer segmentation. </a:t>
            </a:r>
            <a:endParaRPr/>
          </a:p>
          <a:p>
            <a:pPr indent="0" lvl="0" marL="0" rtl="0" algn="l">
              <a:lnSpc>
                <a:spcPct val="115000"/>
              </a:lnSpc>
              <a:spcBef>
                <a:spcPts val="0"/>
              </a:spcBef>
              <a:spcAft>
                <a:spcPts val="0"/>
              </a:spcAft>
              <a:buNone/>
            </a:pPr>
            <a:r>
              <a:rPr lang="en"/>
              <a:t>As AI is known to reduce operational costs and increase business efficiency, we believe that our solution would allow companies to save on operational costs and provide tailored profiling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7098bb5640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7098bb5640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references to the datapoints we mentioned and the datasets we used.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7a736741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7a736741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 you liked the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098bb5640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98bb5640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a74ec75a8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a74ec75a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a74ec75a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74ec75a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9.jp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9.jp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jpg"/><Relationship Id="rId4" Type="http://schemas.openxmlformats.org/officeDocument/2006/relationships/hyperlink" Target="https://github.com/KabirRajput/Insurance-Cost-Analysis/blob/master/Health%20Care%20Cost%20Analysys_Prediction%20Python.ipynb" TargetMode="External"/><Relationship Id="rId5" Type="http://schemas.openxmlformats.org/officeDocument/2006/relationships/hyperlink" Target="https://www.kaggle.com/c/ClaimPredictionChallenge/data" TargetMode="External"/><Relationship Id="rId6" Type="http://schemas.openxmlformats.org/officeDocument/2006/relationships/hyperlink" Target="https://www.finance-monthly.com/2018/07/fraud-epidemic-costs-3-2-trillion-globally/" TargetMode="External"/><Relationship Id="rId7" Type="http://schemas.openxmlformats.org/officeDocument/2006/relationships/hyperlink" Target="https://blog.usejournal.com/using-a-data-pipeline-to-predict-insurance-claim-fraud-6f8e8536729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3.jpg"/><Relationship Id="rId5" Type="http://schemas.openxmlformats.org/officeDocument/2006/relationships/image" Target="../media/image42.jpg"/><Relationship Id="rId6"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Insurance Claims &amp; Prediction</a:t>
            </a:r>
            <a:endParaRPr>
              <a:latin typeface="Rajdhani"/>
              <a:ea typeface="Rajdhani"/>
              <a:cs typeface="Rajdhani"/>
              <a:sym typeface="Rajdhani"/>
            </a:endParaRPr>
          </a:p>
        </p:txBody>
      </p:sp>
      <p:sp>
        <p:nvSpPr>
          <p:cNvPr id="99" name="Google Shape;99;p22"/>
          <p:cNvSpPr txBox="1"/>
          <p:nvPr>
            <p:ph idx="1" type="subTitle"/>
          </p:nvPr>
        </p:nvSpPr>
        <p:spPr>
          <a:xfrm>
            <a:off x="5377375" y="3885125"/>
            <a:ext cx="33849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Fira Sans Condensed Light"/>
                <a:ea typeface="Fira Sans Condensed Light"/>
                <a:cs typeface="Fira Sans Condensed Light"/>
                <a:sym typeface="Fira Sans Condensed Light"/>
              </a:rPr>
              <a:t>SAMI Muhammad Talha</a:t>
            </a:r>
            <a:endParaRPr sz="19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latin typeface="Fira Sans Condensed Light"/>
                <a:ea typeface="Fira Sans Condensed Light"/>
                <a:cs typeface="Fira Sans Condensed Light"/>
                <a:sym typeface="Fira Sans Condensed Light"/>
              </a:rPr>
              <a:t>RELEKAR Akhil (20656087)</a:t>
            </a:r>
            <a:endParaRPr sz="19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900">
                <a:latin typeface="Fira Sans Condensed Light"/>
                <a:ea typeface="Fira Sans Condensed Light"/>
                <a:cs typeface="Fira Sans Condensed Light"/>
                <a:sym typeface="Fira Sans Condensed Light"/>
              </a:rPr>
              <a:t>RAJPUT Kabir (20560795)</a:t>
            </a:r>
            <a:endParaRPr sz="19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564925" y="0"/>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1"/>
          <p:cNvSpPr txBox="1"/>
          <p:nvPr>
            <p:ph idx="1" type="subTitle"/>
          </p:nvPr>
        </p:nvSpPr>
        <p:spPr>
          <a:xfrm>
            <a:off x="969788"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28" name="Google Shape;328;p31"/>
          <p:cNvSpPr txBox="1"/>
          <p:nvPr>
            <p:ph idx="2" type="subTitle"/>
          </p:nvPr>
        </p:nvSpPr>
        <p:spPr>
          <a:xfrm>
            <a:off x="3036175" y="4507875"/>
            <a:ext cx="3070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Target column: Claim_Amount</a:t>
            </a:r>
            <a:endParaRPr/>
          </a:p>
        </p:txBody>
      </p:sp>
      <p:sp>
        <p:nvSpPr>
          <p:cNvPr id="329" name="Google Shape;329;p31"/>
          <p:cNvSpPr txBox="1"/>
          <p:nvPr>
            <p:ph idx="3" type="subTitle"/>
          </p:nvPr>
        </p:nvSpPr>
        <p:spPr>
          <a:xfrm>
            <a:off x="3465013"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30" name="Google Shape;330;p31"/>
          <p:cNvSpPr txBox="1"/>
          <p:nvPr>
            <p:ph type="title"/>
          </p:nvPr>
        </p:nvSpPr>
        <p:spPr>
          <a:xfrm>
            <a:off x="960113"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31" name="Google Shape;331;p31"/>
          <p:cNvSpPr txBox="1"/>
          <p:nvPr>
            <p:ph idx="4" type="title"/>
          </p:nvPr>
        </p:nvSpPr>
        <p:spPr>
          <a:xfrm>
            <a:off x="6628688"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32" name="Google Shape;332;p31"/>
          <p:cNvSpPr txBox="1"/>
          <p:nvPr>
            <p:ph idx="5" type="title"/>
          </p:nvPr>
        </p:nvSpPr>
        <p:spPr>
          <a:xfrm>
            <a:off x="3805336"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33" name="Google Shape;333;p31"/>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Oversampling</a:t>
            </a:r>
            <a:endParaRPr/>
          </a:p>
        </p:txBody>
      </p:sp>
      <p:sp>
        <p:nvSpPr>
          <p:cNvPr id="334" name="Google Shape;334;p31"/>
          <p:cNvSpPr txBox="1"/>
          <p:nvPr>
            <p:ph idx="1" type="subTitle"/>
          </p:nvPr>
        </p:nvSpPr>
        <p:spPr>
          <a:xfrm>
            <a:off x="1037875" y="1156225"/>
            <a:ext cx="7067400" cy="5376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Remove the bias in model’s prediction by providing balanced dataset</a:t>
            </a:r>
            <a:endParaRPr/>
          </a:p>
        </p:txBody>
      </p:sp>
      <p:pic>
        <p:nvPicPr>
          <p:cNvPr id="335" name="Google Shape;335;p31"/>
          <p:cNvPicPr preferRelativeResize="0"/>
          <p:nvPr/>
        </p:nvPicPr>
        <p:blipFill>
          <a:blip r:embed="rId3">
            <a:alphaModFix/>
          </a:blip>
          <a:stretch>
            <a:fillRect/>
          </a:stretch>
        </p:blipFill>
        <p:spPr>
          <a:xfrm>
            <a:off x="991800" y="1793825"/>
            <a:ext cx="7159550" cy="257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2"/>
          <p:cNvSpPr txBox="1"/>
          <p:nvPr>
            <p:ph idx="1" type="subTitle"/>
          </p:nvPr>
        </p:nvSpPr>
        <p:spPr>
          <a:xfrm>
            <a:off x="473800" y="1252375"/>
            <a:ext cx="2882100" cy="18501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a:t>Reduce the complexity of model</a:t>
            </a:r>
            <a:endParaRPr/>
          </a:p>
          <a:p>
            <a:pPr indent="-304800" lvl="0" marL="457200" rtl="0" algn="l">
              <a:spcBef>
                <a:spcPts val="0"/>
              </a:spcBef>
              <a:spcAft>
                <a:spcPts val="0"/>
              </a:spcAft>
              <a:buSzPts val="1200"/>
              <a:buChar char="-"/>
            </a:pPr>
            <a:r>
              <a:rPr lang="en"/>
              <a:t>Reduces overfitting</a:t>
            </a:r>
            <a:endParaRPr/>
          </a:p>
          <a:p>
            <a:pPr indent="-304800" lvl="0" marL="457200" rtl="0" algn="l">
              <a:spcBef>
                <a:spcPts val="0"/>
              </a:spcBef>
              <a:spcAft>
                <a:spcPts val="0"/>
              </a:spcAft>
              <a:buSzPts val="1200"/>
              <a:buChar char="-"/>
            </a:pPr>
            <a:r>
              <a:rPr lang="en"/>
              <a:t>Enables Machine Learning Algo to train faster</a:t>
            </a:r>
            <a:endParaRPr/>
          </a:p>
        </p:txBody>
      </p:sp>
      <p:sp>
        <p:nvSpPr>
          <p:cNvPr id="341" name="Google Shape;341;p32"/>
          <p:cNvSpPr txBox="1"/>
          <p:nvPr>
            <p:ph idx="2" type="subTitle"/>
          </p:nvPr>
        </p:nvSpPr>
        <p:spPr>
          <a:xfrm>
            <a:off x="5961113"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42" name="Google Shape;342;p32"/>
          <p:cNvSpPr txBox="1"/>
          <p:nvPr>
            <p:ph idx="4" type="title"/>
          </p:nvPr>
        </p:nvSpPr>
        <p:spPr>
          <a:xfrm>
            <a:off x="6628688"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43" name="Google Shape;343;p32"/>
          <p:cNvSpPr txBox="1"/>
          <p:nvPr>
            <p:ph idx="6" type="title"/>
          </p:nvPr>
        </p:nvSpPr>
        <p:spPr>
          <a:xfrm>
            <a:off x="123250" y="173900"/>
            <a:ext cx="838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a:t>
            </a:r>
            <a:endParaRPr/>
          </a:p>
        </p:txBody>
      </p:sp>
      <p:pic>
        <p:nvPicPr>
          <p:cNvPr id="344" name="Google Shape;344;p32"/>
          <p:cNvPicPr preferRelativeResize="0"/>
          <p:nvPr/>
        </p:nvPicPr>
        <p:blipFill>
          <a:blip r:embed="rId3">
            <a:alphaModFix/>
          </a:blip>
          <a:stretch>
            <a:fillRect/>
          </a:stretch>
        </p:blipFill>
        <p:spPr>
          <a:xfrm>
            <a:off x="3864000" y="959075"/>
            <a:ext cx="4933750" cy="3892001"/>
          </a:xfrm>
          <a:prstGeom prst="rect">
            <a:avLst/>
          </a:prstGeom>
          <a:noFill/>
          <a:ln>
            <a:noFill/>
          </a:ln>
        </p:spPr>
      </p:pic>
      <p:sp>
        <p:nvSpPr>
          <p:cNvPr id="345" name="Google Shape;345;p32"/>
          <p:cNvSpPr txBox="1"/>
          <p:nvPr>
            <p:ph idx="1" type="subTitle"/>
          </p:nvPr>
        </p:nvSpPr>
        <p:spPr>
          <a:xfrm>
            <a:off x="904750" y="3525725"/>
            <a:ext cx="2020200" cy="12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 2 features:</a:t>
            </a:r>
            <a:endParaRPr/>
          </a:p>
          <a:p>
            <a:pPr indent="-304800" lvl="0" marL="457200" rtl="0" algn="l">
              <a:spcBef>
                <a:spcPts val="1600"/>
              </a:spcBef>
              <a:spcAft>
                <a:spcPts val="0"/>
              </a:spcAft>
              <a:buSzPts val="1200"/>
              <a:buChar char="-"/>
            </a:pPr>
            <a:r>
              <a:rPr lang="en"/>
              <a:t>NVVar2</a:t>
            </a:r>
            <a:endParaRPr/>
          </a:p>
          <a:p>
            <a:pPr indent="-304800" lvl="0" marL="457200" rtl="0" algn="l">
              <a:spcBef>
                <a:spcPts val="0"/>
              </a:spcBef>
              <a:spcAft>
                <a:spcPts val="0"/>
              </a:spcAft>
              <a:buSzPts val="1200"/>
              <a:buChar char="-"/>
            </a:pPr>
            <a:r>
              <a:rPr lang="en"/>
              <a:t>NVVar4</a:t>
            </a:r>
            <a:endParaRPr/>
          </a:p>
        </p:txBody>
      </p:sp>
      <p:sp>
        <p:nvSpPr>
          <p:cNvPr id="346" name="Google Shape;346;p32"/>
          <p:cNvSpPr/>
          <p:nvPr/>
        </p:nvSpPr>
        <p:spPr>
          <a:xfrm>
            <a:off x="4017925" y="4049125"/>
            <a:ext cx="3963900" cy="69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3"/>
          <p:cNvSpPr txBox="1"/>
          <p:nvPr>
            <p:ph idx="1" type="subTitle"/>
          </p:nvPr>
        </p:nvSpPr>
        <p:spPr>
          <a:xfrm>
            <a:off x="473800" y="1252375"/>
            <a:ext cx="2882100" cy="185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Picks the intrinsic properties of the features (“relevance” as per target feature) measured via univariate statistics</a:t>
            </a:r>
            <a:endParaRPr/>
          </a:p>
          <a:p>
            <a:pPr indent="0" lvl="0" marL="0" rtl="0" algn="l">
              <a:spcBef>
                <a:spcPts val="1600"/>
              </a:spcBef>
              <a:spcAft>
                <a:spcPts val="1600"/>
              </a:spcAft>
              <a:buNone/>
            </a:pPr>
            <a:r>
              <a:rPr lang="en"/>
              <a:t>Using SelectKBest features with f_regression as scoring function</a:t>
            </a:r>
            <a:endParaRPr/>
          </a:p>
        </p:txBody>
      </p:sp>
      <p:sp>
        <p:nvSpPr>
          <p:cNvPr id="352" name="Google Shape;352;p33"/>
          <p:cNvSpPr txBox="1"/>
          <p:nvPr>
            <p:ph idx="2" type="subTitle"/>
          </p:nvPr>
        </p:nvSpPr>
        <p:spPr>
          <a:xfrm>
            <a:off x="5961113"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53" name="Google Shape;353;p33"/>
          <p:cNvSpPr txBox="1"/>
          <p:nvPr>
            <p:ph idx="4" type="title"/>
          </p:nvPr>
        </p:nvSpPr>
        <p:spPr>
          <a:xfrm>
            <a:off x="6628688"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54" name="Google Shape;354;p33"/>
          <p:cNvSpPr txBox="1"/>
          <p:nvPr>
            <p:ph idx="6" type="title"/>
          </p:nvPr>
        </p:nvSpPr>
        <p:spPr>
          <a:xfrm>
            <a:off x="123250" y="173900"/>
            <a:ext cx="838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Selection using Filter Method</a:t>
            </a:r>
            <a:endParaRPr/>
          </a:p>
        </p:txBody>
      </p:sp>
      <p:sp>
        <p:nvSpPr>
          <p:cNvPr id="355" name="Google Shape;355;p33"/>
          <p:cNvSpPr txBox="1"/>
          <p:nvPr>
            <p:ph idx="1" type="subTitle"/>
          </p:nvPr>
        </p:nvSpPr>
        <p:spPr>
          <a:xfrm>
            <a:off x="646650" y="3525725"/>
            <a:ext cx="2386200" cy="12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 2 features:</a:t>
            </a:r>
            <a:endParaRPr/>
          </a:p>
          <a:p>
            <a:pPr indent="-304800" lvl="0" marL="457200" rtl="0" algn="l">
              <a:spcBef>
                <a:spcPts val="1600"/>
              </a:spcBef>
              <a:spcAft>
                <a:spcPts val="0"/>
              </a:spcAft>
              <a:buSzPts val="1200"/>
              <a:buChar char="-"/>
            </a:pPr>
            <a:r>
              <a:rPr lang="en"/>
              <a:t>NVVar2</a:t>
            </a:r>
            <a:endParaRPr/>
          </a:p>
          <a:p>
            <a:pPr indent="-304800" lvl="0" marL="457200" rtl="0" algn="l">
              <a:spcBef>
                <a:spcPts val="0"/>
              </a:spcBef>
              <a:spcAft>
                <a:spcPts val="0"/>
              </a:spcAft>
              <a:buSzPts val="1200"/>
              <a:buChar char="-"/>
            </a:pPr>
            <a:r>
              <a:rPr lang="en"/>
              <a:t>NVVar4</a:t>
            </a:r>
            <a:endParaRPr/>
          </a:p>
        </p:txBody>
      </p:sp>
      <p:pic>
        <p:nvPicPr>
          <p:cNvPr id="356" name="Google Shape;356;p33"/>
          <p:cNvPicPr preferRelativeResize="0"/>
          <p:nvPr/>
        </p:nvPicPr>
        <p:blipFill>
          <a:blip r:embed="rId3">
            <a:alphaModFix/>
          </a:blip>
          <a:stretch>
            <a:fillRect/>
          </a:stretch>
        </p:blipFill>
        <p:spPr>
          <a:xfrm>
            <a:off x="3579200" y="1318050"/>
            <a:ext cx="5284524" cy="300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4"/>
          <p:cNvSpPr/>
          <p:nvPr/>
        </p:nvSpPr>
        <p:spPr>
          <a:xfrm>
            <a:off x="720100" y="2233438"/>
            <a:ext cx="1685700" cy="7698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txBox="1"/>
          <p:nvPr>
            <p:ph type="title"/>
          </p:nvPr>
        </p:nvSpPr>
        <p:spPr>
          <a:xfrm>
            <a:off x="793288" y="2461625"/>
            <a:ext cx="1539300" cy="401700"/>
          </a:xfrm>
          <a:prstGeom prst="rect">
            <a:avLst/>
          </a:prstGeom>
          <a:noFill/>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Train/Test Split</a:t>
            </a:r>
            <a:endParaRPr>
              <a:solidFill>
                <a:srgbClr val="000000"/>
              </a:solidFill>
            </a:endParaRPr>
          </a:p>
        </p:txBody>
      </p:sp>
      <p:sp>
        <p:nvSpPr>
          <p:cNvPr id="363" name="Google Shape;363;p34"/>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Pre-Modelling</a:t>
            </a:r>
            <a:endParaRPr/>
          </a:p>
        </p:txBody>
      </p:sp>
      <p:sp>
        <p:nvSpPr>
          <p:cNvPr id="364" name="Google Shape;364;p34"/>
          <p:cNvSpPr/>
          <p:nvPr/>
        </p:nvSpPr>
        <p:spPr>
          <a:xfrm>
            <a:off x="2563200" y="2371200"/>
            <a:ext cx="1123800" cy="401700"/>
          </a:xfrm>
          <a:prstGeom prst="rightArrow">
            <a:avLst>
              <a:gd fmla="val 50000" name="adj1"/>
              <a:gd fmla="val 50000" name="adj2"/>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5506275" y="2371200"/>
            <a:ext cx="1123800" cy="401700"/>
          </a:xfrm>
          <a:prstGeom prst="rightArrow">
            <a:avLst>
              <a:gd fmla="val 50000" name="adj1"/>
              <a:gd fmla="val 50000" name="adj2"/>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3732125" y="2187150"/>
            <a:ext cx="1685700" cy="7698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txBox="1"/>
          <p:nvPr>
            <p:ph type="title"/>
          </p:nvPr>
        </p:nvSpPr>
        <p:spPr>
          <a:xfrm>
            <a:off x="3805313" y="2415338"/>
            <a:ext cx="1539300" cy="401700"/>
          </a:xfrm>
          <a:prstGeom prst="rect">
            <a:avLst/>
          </a:prstGeom>
          <a:noFill/>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Normalization</a:t>
            </a:r>
            <a:endParaRPr>
              <a:solidFill>
                <a:srgbClr val="000000"/>
              </a:solidFill>
            </a:endParaRPr>
          </a:p>
        </p:txBody>
      </p:sp>
      <p:sp>
        <p:nvSpPr>
          <p:cNvPr id="368" name="Google Shape;368;p34"/>
          <p:cNvSpPr/>
          <p:nvPr/>
        </p:nvSpPr>
        <p:spPr>
          <a:xfrm>
            <a:off x="6718525" y="2187138"/>
            <a:ext cx="1685700" cy="7698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txBox="1"/>
          <p:nvPr>
            <p:ph type="title"/>
          </p:nvPr>
        </p:nvSpPr>
        <p:spPr>
          <a:xfrm>
            <a:off x="6791713" y="2415325"/>
            <a:ext cx="1539300" cy="401700"/>
          </a:xfrm>
          <a:prstGeom prst="rect">
            <a:avLst/>
          </a:prstGeom>
          <a:noFill/>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Cross Validation</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5"/>
          <p:cNvSpPr txBox="1"/>
          <p:nvPr>
            <p:ph idx="1" type="subTitle"/>
          </p:nvPr>
        </p:nvSpPr>
        <p:spPr>
          <a:xfrm>
            <a:off x="969788"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75" name="Google Shape;375;p35"/>
          <p:cNvSpPr txBox="1"/>
          <p:nvPr>
            <p:ph idx="2" type="subTitle"/>
          </p:nvPr>
        </p:nvSpPr>
        <p:spPr>
          <a:xfrm>
            <a:off x="1204405" y="1182325"/>
            <a:ext cx="30597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Split has been done with the help of ‘</a:t>
            </a:r>
            <a:r>
              <a:rPr lang="en"/>
              <a:t>train_test_split’ function in the sklearn.model_selection package</a:t>
            </a:r>
            <a:endParaRPr/>
          </a:p>
        </p:txBody>
      </p:sp>
      <p:sp>
        <p:nvSpPr>
          <p:cNvPr id="376" name="Google Shape;376;p35"/>
          <p:cNvSpPr txBox="1"/>
          <p:nvPr>
            <p:ph idx="3" type="subTitle"/>
          </p:nvPr>
        </p:nvSpPr>
        <p:spPr>
          <a:xfrm>
            <a:off x="3465013"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377" name="Google Shape;377;p35"/>
          <p:cNvSpPr txBox="1"/>
          <p:nvPr>
            <p:ph type="title"/>
          </p:nvPr>
        </p:nvSpPr>
        <p:spPr>
          <a:xfrm>
            <a:off x="960113"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78" name="Google Shape;378;p35"/>
          <p:cNvSpPr txBox="1"/>
          <p:nvPr>
            <p:ph idx="4" type="title"/>
          </p:nvPr>
        </p:nvSpPr>
        <p:spPr>
          <a:xfrm>
            <a:off x="5018550" y="1307100"/>
            <a:ext cx="2002500" cy="502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000"/>
              <a:t>80/20 split</a:t>
            </a:r>
            <a:endParaRPr sz="3000"/>
          </a:p>
        </p:txBody>
      </p:sp>
      <p:sp>
        <p:nvSpPr>
          <p:cNvPr id="379" name="Google Shape;379;p35"/>
          <p:cNvSpPr txBox="1"/>
          <p:nvPr>
            <p:ph idx="5" type="title"/>
          </p:nvPr>
        </p:nvSpPr>
        <p:spPr>
          <a:xfrm>
            <a:off x="3805336"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380" name="Google Shape;380;p35"/>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Train/Test Split</a:t>
            </a:r>
            <a:endParaRPr/>
          </a:p>
        </p:txBody>
      </p:sp>
      <p:pic>
        <p:nvPicPr>
          <p:cNvPr id="381" name="Google Shape;381;p35"/>
          <p:cNvPicPr preferRelativeResize="0"/>
          <p:nvPr/>
        </p:nvPicPr>
        <p:blipFill>
          <a:blip r:embed="rId3">
            <a:alphaModFix/>
          </a:blip>
          <a:stretch>
            <a:fillRect/>
          </a:stretch>
        </p:blipFill>
        <p:spPr>
          <a:xfrm>
            <a:off x="928250" y="2452923"/>
            <a:ext cx="6861201" cy="2105850"/>
          </a:xfrm>
          <a:prstGeom prst="rect">
            <a:avLst/>
          </a:prstGeom>
          <a:noFill/>
          <a:ln>
            <a:noFill/>
          </a:ln>
        </p:spPr>
      </p:pic>
      <p:sp>
        <p:nvSpPr>
          <p:cNvPr id="382" name="Google Shape;382;p35"/>
          <p:cNvSpPr txBox="1"/>
          <p:nvPr>
            <p:ph idx="2" type="subTitle"/>
          </p:nvPr>
        </p:nvSpPr>
        <p:spPr>
          <a:xfrm>
            <a:off x="4451775" y="1773425"/>
            <a:ext cx="3059700" cy="5640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Shuffled, randomized and balanced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6"/>
          <p:cNvSpPr txBox="1"/>
          <p:nvPr>
            <p:ph idx="1" type="subTitle"/>
          </p:nvPr>
        </p:nvSpPr>
        <p:spPr>
          <a:xfrm>
            <a:off x="985300" y="2132575"/>
            <a:ext cx="2924700" cy="15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Min-Max Scaler</a:t>
            </a:r>
            <a:endParaRPr/>
          </a:p>
          <a:p>
            <a:pPr indent="-304800" lvl="0" marL="457200" rtl="0" algn="l">
              <a:spcBef>
                <a:spcPts val="1600"/>
              </a:spcBef>
              <a:spcAft>
                <a:spcPts val="0"/>
              </a:spcAft>
              <a:buSzPts val="1200"/>
              <a:buChar char="-"/>
            </a:pPr>
            <a:r>
              <a:rPr lang="en"/>
              <a:t>Bounded values</a:t>
            </a:r>
            <a:endParaRPr/>
          </a:p>
          <a:p>
            <a:pPr indent="-304800" lvl="0" marL="457200" rtl="0" algn="l">
              <a:spcBef>
                <a:spcPts val="0"/>
              </a:spcBef>
              <a:spcAft>
                <a:spcPts val="0"/>
              </a:spcAft>
              <a:buSzPts val="1200"/>
              <a:buChar char="-"/>
            </a:pPr>
            <a:r>
              <a:rPr lang="en"/>
              <a:t>Preserves the shape of the original distribution</a:t>
            </a:r>
            <a:endParaRPr/>
          </a:p>
        </p:txBody>
      </p:sp>
      <p:sp>
        <p:nvSpPr>
          <p:cNvPr id="388" name="Google Shape;388;p36"/>
          <p:cNvSpPr txBox="1"/>
          <p:nvPr>
            <p:ph idx="3" type="subTitle"/>
          </p:nvPr>
        </p:nvSpPr>
        <p:spPr>
          <a:xfrm>
            <a:off x="5327050" y="2132575"/>
            <a:ext cx="2992800" cy="14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Kfold Cross Validation:</a:t>
            </a:r>
            <a:endParaRPr/>
          </a:p>
          <a:p>
            <a:pPr indent="0" lvl="0" marL="0" rtl="0" algn="ctr">
              <a:spcBef>
                <a:spcPts val="1600"/>
              </a:spcBef>
              <a:spcAft>
                <a:spcPts val="0"/>
              </a:spcAft>
              <a:buNone/>
            </a:pPr>
            <a:r>
              <a:rPr lang="en"/>
              <a:t>10 folds</a:t>
            </a:r>
            <a:endParaRPr/>
          </a:p>
          <a:p>
            <a:pPr indent="0" lvl="0" marL="0" rtl="0" algn="ctr">
              <a:spcBef>
                <a:spcPts val="1600"/>
              </a:spcBef>
              <a:spcAft>
                <a:spcPts val="1600"/>
              </a:spcAft>
              <a:buNone/>
            </a:pPr>
            <a:r>
              <a:rPr lang="en"/>
              <a:t>Scoring: ‘neg_mean_squared_error’</a:t>
            </a:r>
            <a:endParaRPr/>
          </a:p>
        </p:txBody>
      </p:sp>
      <p:sp>
        <p:nvSpPr>
          <p:cNvPr id="389" name="Google Shape;389;p36"/>
          <p:cNvSpPr txBox="1"/>
          <p:nvPr>
            <p:ph idx="6" type="title"/>
          </p:nvPr>
        </p:nvSpPr>
        <p:spPr>
          <a:xfrm>
            <a:off x="404525" y="1270275"/>
            <a:ext cx="390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Normalization</a:t>
            </a:r>
            <a:endParaRPr/>
          </a:p>
        </p:txBody>
      </p:sp>
      <p:sp>
        <p:nvSpPr>
          <p:cNvPr id="390" name="Google Shape;390;p36"/>
          <p:cNvSpPr txBox="1"/>
          <p:nvPr>
            <p:ph idx="6" type="title"/>
          </p:nvPr>
        </p:nvSpPr>
        <p:spPr>
          <a:xfrm>
            <a:off x="4887700" y="1270275"/>
            <a:ext cx="38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Cross-Validation</a:t>
            </a:r>
            <a:endParaRPr/>
          </a:p>
        </p:txBody>
      </p:sp>
      <p:cxnSp>
        <p:nvCxnSpPr>
          <p:cNvPr id="391" name="Google Shape;391;p36"/>
          <p:cNvCxnSpPr/>
          <p:nvPr/>
        </p:nvCxnSpPr>
        <p:spPr>
          <a:xfrm flipH="1">
            <a:off x="4533675" y="1000975"/>
            <a:ext cx="12600" cy="331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7"/>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Analyzing </a:t>
            </a:r>
            <a:endParaRPr/>
          </a:p>
          <a:p>
            <a:pPr indent="0" lvl="0" marL="0" rtl="0" algn="r">
              <a:spcBef>
                <a:spcPts val="0"/>
              </a:spcBef>
              <a:spcAft>
                <a:spcPts val="0"/>
              </a:spcAft>
              <a:buNone/>
            </a:pPr>
            <a:r>
              <a:rPr lang="en"/>
              <a:t>the </a:t>
            </a:r>
            <a:endParaRPr/>
          </a:p>
          <a:p>
            <a:pPr indent="0" lvl="0" marL="0" rtl="0" algn="r">
              <a:spcBef>
                <a:spcPts val="0"/>
              </a:spcBef>
              <a:spcAft>
                <a:spcPts val="0"/>
              </a:spcAft>
              <a:buNone/>
            </a:pPr>
            <a:r>
              <a:rPr lang="en"/>
              <a:t>Models</a:t>
            </a:r>
            <a:endParaRPr/>
          </a:p>
        </p:txBody>
      </p:sp>
      <p:sp>
        <p:nvSpPr>
          <p:cNvPr id="397" name="Google Shape;397;p37"/>
          <p:cNvSpPr txBox="1"/>
          <p:nvPr>
            <p:ph idx="1" type="subTitle"/>
          </p:nvPr>
        </p:nvSpPr>
        <p:spPr>
          <a:xfrm>
            <a:off x="4917750" y="3290550"/>
            <a:ext cx="342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models have the highest predictive power in InsureTech?</a:t>
            </a:r>
            <a:endParaRPr/>
          </a:p>
        </p:txBody>
      </p:sp>
      <p:cxnSp>
        <p:nvCxnSpPr>
          <p:cNvPr id="398" name="Google Shape;398;p3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pic>
        <p:nvPicPr>
          <p:cNvPr id="399" name="Google Shape;399;p37"/>
          <p:cNvPicPr preferRelativeResize="0"/>
          <p:nvPr/>
        </p:nvPicPr>
        <p:blipFill rotWithShape="1">
          <a:blip r:embed="rId4">
            <a:alphaModFix/>
          </a:blip>
          <a:srcRect b="0" l="109" r="109" t="0"/>
          <a:stretch/>
        </p:blipFill>
        <p:spPr>
          <a:xfrm>
            <a:off x="5383075" y="267250"/>
            <a:ext cx="2661900" cy="26676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38"/>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Decision Tree</a:t>
            </a:r>
            <a:endParaRPr sz="2000"/>
          </a:p>
        </p:txBody>
      </p:sp>
      <p:sp>
        <p:nvSpPr>
          <p:cNvPr id="405" name="Google Shape;405;p38"/>
          <p:cNvSpPr txBox="1"/>
          <p:nvPr>
            <p:ph idx="2" type="subTitle"/>
          </p:nvPr>
        </p:nvSpPr>
        <p:spPr>
          <a:xfrm>
            <a:off x="6334449" y="1894325"/>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Random Forest</a:t>
            </a:r>
            <a:endParaRPr sz="2000"/>
          </a:p>
        </p:txBody>
      </p:sp>
      <p:sp>
        <p:nvSpPr>
          <p:cNvPr id="406" name="Google Shape;406;p38"/>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Extra Trees</a:t>
            </a:r>
            <a:endParaRPr sz="2000"/>
          </a:p>
        </p:txBody>
      </p:sp>
      <p:sp>
        <p:nvSpPr>
          <p:cNvPr id="407" name="Google Shape;407;p38"/>
          <p:cNvSpPr txBox="1"/>
          <p:nvPr>
            <p:ph idx="4" type="subTitle"/>
          </p:nvPr>
        </p:nvSpPr>
        <p:spPr>
          <a:xfrm>
            <a:off x="6433999" y="3491450"/>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XGBoost</a:t>
            </a:r>
            <a:endParaRPr sz="2000"/>
          </a:p>
        </p:txBody>
      </p:sp>
      <p:sp>
        <p:nvSpPr>
          <p:cNvPr id="408" name="Google Shape;408;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Modelling</a:t>
            </a:r>
            <a:endParaRPr/>
          </a:p>
        </p:txBody>
      </p:sp>
      <p:grpSp>
        <p:nvGrpSpPr>
          <p:cNvPr id="409" name="Google Shape;409;p38"/>
          <p:cNvGrpSpPr/>
          <p:nvPr/>
        </p:nvGrpSpPr>
        <p:grpSpPr>
          <a:xfrm>
            <a:off x="1131978" y="2054524"/>
            <a:ext cx="379930" cy="381002"/>
            <a:chOff x="1197950" y="238125"/>
            <a:chExt cx="5204525" cy="5219200"/>
          </a:xfrm>
        </p:grpSpPr>
        <p:sp>
          <p:nvSpPr>
            <p:cNvPr id="410" name="Google Shape;410;p38"/>
            <p:cNvSpPr/>
            <p:nvPr/>
          </p:nvSpPr>
          <p:spPr>
            <a:xfrm>
              <a:off x="1197950" y="1417325"/>
              <a:ext cx="1015325" cy="3126625"/>
            </a:xfrm>
            <a:custGeom>
              <a:rect b="b" l="l" r="r" t="t"/>
              <a:pathLst>
                <a:path extrusionOk="0" h="125065" w="40613">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1431175" y="1951475"/>
              <a:ext cx="457525" cy="838350"/>
            </a:xfrm>
            <a:custGeom>
              <a:rect b="b" l="l" r="r" t="t"/>
              <a:pathLst>
                <a:path extrusionOk="0" h="33534" w="18301">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1431175" y="2923550"/>
              <a:ext cx="152525" cy="152525"/>
            </a:xfrm>
            <a:custGeom>
              <a:rect b="b" l="l" r="r" t="t"/>
              <a:pathLst>
                <a:path extrusionOk="0" h="6101" w="6101">
                  <a:moveTo>
                    <a:pt x="1" y="0"/>
                  </a:moveTo>
                  <a:lnTo>
                    <a:pt x="1" y="6100"/>
                  </a:lnTo>
                  <a:lnTo>
                    <a:pt x="6101" y="61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1736175" y="2923550"/>
              <a:ext cx="152525" cy="152525"/>
            </a:xfrm>
            <a:custGeom>
              <a:rect b="b" l="l" r="r" t="t"/>
              <a:pathLst>
                <a:path extrusionOk="0" h="6101" w="6101">
                  <a:moveTo>
                    <a:pt x="1" y="0"/>
                  </a:moveTo>
                  <a:lnTo>
                    <a:pt x="1" y="6100"/>
                  </a:lnTo>
                  <a:lnTo>
                    <a:pt x="6101" y="61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1197950" y="4686650"/>
              <a:ext cx="233250" cy="152525"/>
            </a:xfrm>
            <a:custGeom>
              <a:rect b="b" l="l" r="r" t="t"/>
              <a:pathLst>
                <a:path extrusionOk="0" h="6101" w="9330">
                  <a:moveTo>
                    <a:pt x="1" y="0"/>
                  </a:moveTo>
                  <a:lnTo>
                    <a:pt x="1"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1197950" y="4996525"/>
              <a:ext cx="233250" cy="152525"/>
            </a:xfrm>
            <a:custGeom>
              <a:rect b="b" l="l" r="r" t="t"/>
              <a:pathLst>
                <a:path extrusionOk="0" h="6101" w="9330">
                  <a:moveTo>
                    <a:pt x="1" y="1"/>
                  </a:moveTo>
                  <a:lnTo>
                    <a:pt x="1" y="6101"/>
                  </a:lnTo>
                  <a:lnTo>
                    <a:pt x="9330" y="6101"/>
                  </a:lnTo>
                  <a:lnTo>
                    <a:pt x="93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1197950" y="5304800"/>
              <a:ext cx="233250" cy="152525"/>
            </a:xfrm>
            <a:custGeom>
              <a:rect b="b" l="l" r="r" t="t"/>
              <a:pathLst>
                <a:path extrusionOk="0" h="6101" w="9330">
                  <a:moveTo>
                    <a:pt x="1" y="0"/>
                  </a:moveTo>
                  <a:lnTo>
                    <a:pt x="1"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1197950" y="3626500"/>
              <a:ext cx="80750" cy="152525"/>
            </a:xfrm>
            <a:custGeom>
              <a:rect b="b" l="l" r="r" t="t"/>
              <a:pathLst>
                <a:path extrusionOk="0" h="6101" w="3230">
                  <a:moveTo>
                    <a:pt x="1" y="1"/>
                  </a:moveTo>
                  <a:lnTo>
                    <a:pt x="1" y="6100"/>
                  </a:lnTo>
                  <a:lnTo>
                    <a:pt x="3230" y="6100"/>
                  </a:lnTo>
                  <a:lnTo>
                    <a:pt x="32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1202850" y="558600"/>
              <a:ext cx="152525" cy="706250"/>
            </a:xfrm>
            <a:custGeom>
              <a:rect b="b" l="l" r="r" t="t"/>
              <a:pathLst>
                <a:path extrusionOk="0" h="28250" w="6101">
                  <a:moveTo>
                    <a:pt x="0" y="1"/>
                  </a:moveTo>
                  <a:lnTo>
                    <a:pt x="0" y="28249"/>
                  </a:lnTo>
                  <a:lnTo>
                    <a:pt x="6100" y="28249"/>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1202850" y="238125"/>
              <a:ext cx="152525" cy="168000"/>
            </a:xfrm>
            <a:custGeom>
              <a:rect b="b" l="l" r="r" t="t"/>
              <a:pathLst>
                <a:path extrusionOk="0" h="6720" w="6101">
                  <a:moveTo>
                    <a:pt x="0" y="0"/>
                  </a:moveTo>
                  <a:lnTo>
                    <a:pt x="0" y="6720"/>
                  </a:lnTo>
                  <a:lnTo>
                    <a:pt x="6100" y="672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5387150" y="1417325"/>
              <a:ext cx="1015325" cy="3126625"/>
            </a:xfrm>
            <a:custGeom>
              <a:rect b="b" l="l" r="r" t="t"/>
              <a:pathLst>
                <a:path extrusionOk="0" h="125065" w="40613">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5711725" y="1951475"/>
              <a:ext cx="457525" cy="838350"/>
            </a:xfrm>
            <a:custGeom>
              <a:rect b="b" l="l" r="r" t="t"/>
              <a:pathLst>
                <a:path extrusionOk="0" h="33534" w="18301">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6016725" y="2923550"/>
              <a:ext cx="152525" cy="152525"/>
            </a:xfrm>
            <a:custGeom>
              <a:rect b="b" l="l" r="r" t="t"/>
              <a:pathLst>
                <a:path extrusionOk="0" h="6101" w="6101">
                  <a:moveTo>
                    <a:pt x="0" y="0"/>
                  </a:moveTo>
                  <a:lnTo>
                    <a:pt x="0" y="6100"/>
                  </a:lnTo>
                  <a:lnTo>
                    <a:pt x="6100" y="61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5711725" y="2923550"/>
              <a:ext cx="152525" cy="152525"/>
            </a:xfrm>
            <a:custGeom>
              <a:rect b="b" l="l" r="r" t="t"/>
              <a:pathLst>
                <a:path extrusionOk="0" h="6101" w="6101">
                  <a:moveTo>
                    <a:pt x="1" y="0"/>
                  </a:moveTo>
                  <a:lnTo>
                    <a:pt x="1" y="6100"/>
                  </a:lnTo>
                  <a:lnTo>
                    <a:pt x="6100" y="61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6169225" y="4686650"/>
              <a:ext cx="233250" cy="152525"/>
            </a:xfrm>
            <a:custGeom>
              <a:rect b="b" l="l" r="r" t="t"/>
              <a:pathLst>
                <a:path extrusionOk="0" h="6101" w="9330">
                  <a:moveTo>
                    <a:pt x="0" y="0"/>
                  </a:moveTo>
                  <a:lnTo>
                    <a:pt x="0"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6169225" y="4996525"/>
              <a:ext cx="233250" cy="152525"/>
            </a:xfrm>
            <a:custGeom>
              <a:rect b="b" l="l" r="r" t="t"/>
              <a:pathLst>
                <a:path extrusionOk="0" h="6101" w="9330">
                  <a:moveTo>
                    <a:pt x="0" y="1"/>
                  </a:moveTo>
                  <a:lnTo>
                    <a:pt x="0" y="6101"/>
                  </a:lnTo>
                  <a:lnTo>
                    <a:pt x="9330" y="6101"/>
                  </a:lnTo>
                  <a:lnTo>
                    <a:pt x="93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6169225" y="5304800"/>
              <a:ext cx="233250" cy="152525"/>
            </a:xfrm>
            <a:custGeom>
              <a:rect b="b" l="l" r="r" t="t"/>
              <a:pathLst>
                <a:path extrusionOk="0" h="6101" w="9330">
                  <a:moveTo>
                    <a:pt x="0" y="0"/>
                  </a:moveTo>
                  <a:lnTo>
                    <a:pt x="0"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6321725" y="3626500"/>
              <a:ext cx="80750" cy="152525"/>
            </a:xfrm>
            <a:custGeom>
              <a:rect b="b" l="l" r="r" t="t"/>
              <a:pathLst>
                <a:path extrusionOk="0" h="6101" w="3230">
                  <a:moveTo>
                    <a:pt x="0" y="1"/>
                  </a:moveTo>
                  <a:lnTo>
                    <a:pt x="0" y="6100"/>
                  </a:lnTo>
                  <a:lnTo>
                    <a:pt x="3230" y="6100"/>
                  </a:lnTo>
                  <a:lnTo>
                    <a:pt x="32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6245050" y="558600"/>
              <a:ext cx="152525" cy="706250"/>
            </a:xfrm>
            <a:custGeom>
              <a:rect b="b" l="l" r="r" t="t"/>
              <a:pathLst>
                <a:path extrusionOk="0" h="28250" w="6101">
                  <a:moveTo>
                    <a:pt x="1" y="1"/>
                  </a:moveTo>
                  <a:lnTo>
                    <a:pt x="1" y="28249"/>
                  </a:lnTo>
                  <a:lnTo>
                    <a:pt x="6101" y="28249"/>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6245050" y="238125"/>
              <a:ext cx="152525" cy="168000"/>
            </a:xfrm>
            <a:custGeom>
              <a:rect b="b" l="l" r="r" t="t"/>
              <a:pathLst>
                <a:path extrusionOk="0" h="6720" w="6101">
                  <a:moveTo>
                    <a:pt x="1" y="0"/>
                  </a:moveTo>
                  <a:lnTo>
                    <a:pt x="1" y="6720"/>
                  </a:lnTo>
                  <a:lnTo>
                    <a:pt x="6101" y="672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2327425" y="3608550"/>
              <a:ext cx="152500" cy="152525"/>
            </a:xfrm>
            <a:custGeom>
              <a:rect b="b" l="l" r="r" t="t"/>
              <a:pathLst>
                <a:path extrusionOk="0" h="6101" w="6100">
                  <a:moveTo>
                    <a:pt x="0" y="1"/>
                  </a:moveTo>
                  <a:lnTo>
                    <a:pt x="0" y="6101"/>
                  </a:lnTo>
                  <a:lnTo>
                    <a:pt x="6100" y="6101"/>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26324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47478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50528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2937400" y="3379400"/>
              <a:ext cx="1677500" cy="610025"/>
            </a:xfrm>
            <a:custGeom>
              <a:rect b="b" l="l" r="r" t="t"/>
              <a:pathLst>
                <a:path extrusionOk="0" h="24401" w="6710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2618550" y="2159425"/>
              <a:ext cx="152525" cy="610025"/>
            </a:xfrm>
            <a:custGeom>
              <a:rect b="b" l="l" r="r" t="t"/>
              <a:pathLst>
                <a:path extrusionOk="0" h="24401" w="6101">
                  <a:moveTo>
                    <a:pt x="0" y="0"/>
                  </a:moveTo>
                  <a:lnTo>
                    <a:pt x="0" y="24400"/>
                  </a:lnTo>
                  <a:lnTo>
                    <a:pt x="6100" y="244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3991025" y="2159425"/>
              <a:ext cx="152525" cy="610025"/>
            </a:xfrm>
            <a:custGeom>
              <a:rect b="b" l="l" r="r" t="t"/>
              <a:pathLst>
                <a:path extrusionOk="0" h="24401" w="6101">
                  <a:moveTo>
                    <a:pt x="1" y="0"/>
                  </a:moveTo>
                  <a:lnTo>
                    <a:pt x="1" y="24400"/>
                  </a:lnTo>
                  <a:lnTo>
                    <a:pt x="6101" y="244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4296025" y="2159425"/>
              <a:ext cx="152525" cy="610025"/>
            </a:xfrm>
            <a:custGeom>
              <a:rect b="b" l="l" r="r" t="t"/>
              <a:pathLst>
                <a:path extrusionOk="0" h="24401" w="6101">
                  <a:moveTo>
                    <a:pt x="0" y="0"/>
                  </a:moveTo>
                  <a:lnTo>
                    <a:pt x="0" y="24400"/>
                  </a:lnTo>
                  <a:lnTo>
                    <a:pt x="6100" y="244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2923550"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3456875" y="2159425"/>
              <a:ext cx="381675" cy="610025"/>
            </a:xfrm>
            <a:custGeom>
              <a:rect b="b" l="l" r="r" t="t"/>
              <a:pathLst>
                <a:path extrusionOk="0" h="24401" w="15267">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4601025"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8"/>
          <p:cNvGrpSpPr/>
          <p:nvPr/>
        </p:nvGrpSpPr>
        <p:grpSpPr>
          <a:xfrm>
            <a:off x="5672191" y="2090523"/>
            <a:ext cx="379767" cy="380480"/>
            <a:chOff x="1195500" y="238125"/>
            <a:chExt cx="5209425" cy="5219200"/>
          </a:xfrm>
        </p:grpSpPr>
        <p:sp>
          <p:nvSpPr>
            <p:cNvPr id="442" name="Google Shape;442;p38"/>
            <p:cNvSpPr/>
            <p:nvPr/>
          </p:nvSpPr>
          <p:spPr>
            <a:xfrm>
              <a:off x="2651175" y="2689500"/>
              <a:ext cx="2460375" cy="2767825"/>
            </a:xfrm>
            <a:custGeom>
              <a:rect b="b" l="l" r="r" t="t"/>
              <a:pathLst>
                <a:path extrusionOk="0" h="110713" w="98415">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3111100" y="774700"/>
              <a:ext cx="1531525" cy="1531525"/>
            </a:xfrm>
            <a:custGeom>
              <a:rect b="b" l="l" r="r" t="t"/>
              <a:pathLst>
                <a:path extrusionOk="0" h="61261" w="61261">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3800200" y="1463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3800200"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2996950" y="679300"/>
              <a:ext cx="216125" cy="216950"/>
            </a:xfrm>
            <a:custGeom>
              <a:rect b="b" l="l" r="r" t="t"/>
              <a:pathLst>
                <a:path extrusionOk="0" h="8678" w="8645">
                  <a:moveTo>
                    <a:pt x="4306" y="0"/>
                  </a:moveTo>
                  <a:lnTo>
                    <a:pt x="0" y="4339"/>
                  </a:lnTo>
                  <a:lnTo>
                    <a:pt x="4306" y="8677"/>
                  </a:lnTo>
                  <a:lnTo>
                    <a:pt x="8644" y="4339"/>
                  </a:lnTo>
                  <a:lnTo>
                    <a:pt x="430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2708250"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2996950" y="2223025"/>
              <a:ext cx="216125" cy="216950"/>
            </a:xfrm>
            <a:custGeom>
              <a:rect b="b" l="l" r="r" t="t"/>
              <a:pathLst>
                <a:path extrusionOk="0" h="8678" w="8645">
                  <a:moveTo>
                    <a:pt x="4306" y="1"/>
                  </a:moveTo>
                  <a:lnTo>
                    <a:pt x="0" y="4339"/>
                  </a:lnTo>
                  <a:lnTo>
                    <a:pt x="4306" y="8678"/>
                  </a:lnTo>
                  <a:lnTo>
                    <a:pt x="8644" y="4339"/>
                  </a:lnTo>
                  <a:lnTo>
                    <a:pt x="430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3800200" y="25745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4539850" y="2223025"/>
              <a:ext cx="216950" cy="216950"/>
            </a:xfrm>
            <a:custGeom>
              <a:rect b="b" l="l" r="r" t="t"/>
              <a:pathLst>
                <a:path extrusionOk="0" h="8678" w="8678">
                  <a:moveTo>
                    <a:pt x="4339" y="1"/>
                  </a:moveTo>
                  <a:lnTo>
                    <a:pt x="1" y="4339"/>
                  </a:lnTo>
                  <a:lnTo>
                    <a:pt x="4339" y="8678"/>
                  </a:lnTo>
                  <a:lnTo>
                    <a:pt x="8678"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4891325"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4539850" y="679300"/>
              <a:ext cx="216950" cy="216950"/>
            </a:xfrm>
            <a:custGeom>
              <a:rect b="b" l="l" r="r" t="t"/>
              <a:pathLst>
                <a:path extrusionOk="0" h="8678" w="8678">
                  <a:moveTo>
                    <a:pt x="4339" y="0"/>
                  </a:moveTo>
                  <a:lnTo>
                    <a:pt x="1" y="4339"/>
                  </a:lnTo>
                  <a:lnTo>
                    <a:pt x="4339" y="8677"/>
                  </a:lnTo>
                  <a:lnTo>
                    <a:pt x="8678"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3497650" y="1161250"/>
              <a:ext cx="216950" cy="216950"/>
            </a:xfrm>
            <a:custGeom>
              <a:rect b="b" l="l" r="r" t="t"/>
              <a:pathLst>
                <a:path extrusionOk="0" h="8678" w="8678">
                  <a:moveTo>
                    <a:pt x="4339" y="1"/>
                  </a:moveTo>
                  <a:lnTo>
                    <a:pt x="1"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4039150" y="1702750"/>
              <a:ext cx="216950" cy="216950"/>
            </a:xfrm>
            <a:custGeom>
              <a:rect b="b" l="l" r="r" t="t"/>
              <a:pathLst>
                <a:path extrusionOk="0" h="8678" w="8678">
                  <a:moveTo>
                    <a:pt x="4339" y="0"/>
                  </a:moveTo>
                  <a:lnTo>
                    <a:pt x="0"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3497650" y="1702750"/>
              <a:ext cx="216950" cy="216950"/>
            </a:xfrm>
            <a:custGeom>
              <a:rect b="b" l="l" r="r" t="t"/>
              <a:pathLst>
                <a:path extrusionOk="0" h="8678" w="8678">
                  <a:moveTo>
                    <a:pt x="4339" y="0"/>
                  </a:moveTo>
                  <a:lnTo>
                    <a:pt x="1"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4039150" y="1161250"/>
              <a:ext cx="216950" cy="216950"/>
            </a:xfrm>
            <a:custGeom>
              <a:rect b="b" l="l" r="r" t="t"/>
              <a:pathLst>
                <a:path extrusionOk="0" h="8678" w="8678">
                  <a:moveTo>
                    <a:pt x="4339" y="1"/>
                  </a:moveTo>
                  <a:lnTo>
                    <a:pt x="0"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5351275" y="716800"/>
              <a:ext cx="728275" cy="727450"/>
            </a:xfrm>
            <a:custGeom>
              <a:rect b="b" l="l" r="r" t="t"/>
              <a:pathLst>
                <a:path extrusionOk="0" h="29098" w="29131">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5638325"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5638325" y="1617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625157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5025900" y="10038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563832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1520900" y="793475"/>
              <a:ext cx="728250" cy="727450"/>
            </a:xfrm>
            <a:custGeom>
              <a:rect b="b" l="l" r="r" t="t"/>
              <a:pathLst>
                <a:path extrusionOk="0" h="29098" w="2913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1808750" y="4680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1808750" y="16937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2421200" y="10805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119550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180875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2114575" y="238125"/>
              <a:ext cx="1379025" cy="478700"/>
            </a:xfrm>
            <a:custGeom>
              <a:rect b="b" l="l" r="r" t="t"/>
              <a:pathLst>
                <a:path extrusionOk="0" h="19148" w="55161">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2402450" y="831800"/>
              <a:ext cx="632025" cy="402050"/>
            </a:xfrm>
            <a:custGeom>
              <a:rect b="b" l="l" r="r" t="t"/>
              <a:pathLst>
                <a:path extrusionOk="0" h="16082" w="25281">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2114575" y="1540450"/>
              <a:ext cx="785350" cy="632050"/>
            </a:xfrm>
            <a:custGeom>
              <a:rect b="b" l="l" r="r" t="t"/>
              <a:pathLst>
                <a:path extrusionOk="0" h="25282" w="31414">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1272150" y="1387150"/>
              <a:ext cx="306675" cy="383300"/>
            </a:xfrm>
            <a:custGeom>
              <a:rect b="b" l="l" r="r" t="t"/>
              <a:pathLst>
                <a:path extrusionOk="0" h="15332" w="12267">
                  <a:moveTo>
                    <a:pt x="1" y="0"/>
                  </a:moveTo>
                  <a:lnTo>
                    <a:pt x="1" y="15332"/>
                  </a:lnTo>
                  <a:lnTo>
                    <a:pt x="12266" y="15332"/>
                  </a:lnTo>
                  <a:lnTo>
                    <a:pt x="12266" y="9199"/>
                  </a:lnTo>
                  <a:lnTo>
                    <a:pt x="6134" y="9199"/>
                  </a:lnTo>
                  <a:lnTo>
                    <a:pt x="61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4106825" y="391425"/>
              <a:ext cx="1206150" cy="383300"/>
            </a:xfrm>
            <a:custGeom>
              <a:rect b="b" l="l" r="r" t="t"/>
              <a:pathLst>
                <a:path extrusionOk="0" h="15332" w="48246">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4662175" y="1080525"/>
              <a:ext cx="210425" cy="306650"/>
            </a:xfrm>
            <a:custGeom>
              <a:rect b="b" l="l" r="r" t="t"/>
              <a:pathLst>
                <a:path extrusionOk="0" h="12266" w="8417">
                  <a:moveTo>
                    <a:pt x="1" y="0"/>
                  </a:moveTo>
                  <a:lnTo>
                    <a:pt x="1" y="6133"/>
                  </a:lnTo>
                  <a:lnTo>
                    <a:pt x="2284" y="6133"/>
                  </a:lnTo>
                  <a:lnTo>
                    <a:pt x="2284" y="12265"/>
                  </a:lnTo>
                  <a:lnTo>
                    <a:pt x="8417" y="12265"/>
                  </a:lnTo>
                  <a:lnTo>
                    <a:pt x="841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3340250" y="2382875"/>
              <a:ext cx="230000" cy="306650"/>
            </a:xfrm>
            <a:custGeom>
              <a:rect b="b" l="l" r="r" t="t"/>
              <a:pathLst>
                <a:path extrusionOk="0" h="12266" w="9200">
                  <a:moveTo>
                    <a:pt x="3067" y="0"/>
                  </a:moveTo>
                  <a:lnTo>
                    <a:pt x="3067" y="6133"/>
                  </a:lnTo>
                  <a:lnTo>
                    <a:pt x="1" y="6133"/>
                  </a:lnTo>
                  <a:lnTo>
                    <a:pt x="1" y="12265"/>
                  </a:lnTo>
                  <a:lnTo>
                    <a:pt x="9200" y="12265"/>
                  </a:lnTo>
                  <a:lnTo>
                    <a:pt x="92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4719275" y="1847075"/>
              <a:ext cx="613275" cy="382500"/>
            </a:xfrm>
            <a:custGeom>
              <a:rect b="b" l="l" r="r" t="t"/>
              <a:pathLst>
                <a:path extrusionOk="0" h="15300" w="24531">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6021625" y="1463800"/>
              <a:ext cx="306650" cy="383300"/>
            </a:xfrm>
            <a:custGeom>
              <a:rect b="b" l="l" r="r" t="t"/>
              <a:pathLst>
                <a:path extrusionOk="0" h="15332" w="12266">
                  <a:moveTo>
                    <a:pt x="0" y="1"/>
                  </a:moveTo>
                  <a:lnTo>
                    <a:pt x="0" y="15332"/>
                  </a:lnTo>
                  <a:lnTo>
                    <a:pt x="12265" y="15332"/>
                  </a:lnTo>
                  <a:lnTo>
                    <a:pt x="12265" y="9199"/>
                  </a:lnTo>
                  <a:lnTo>
                    <a:pt x="6133" y="9199"/>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6098275" y="314775"/>
              <a:ext cx="306650" cy="306650"/>
            </a:xfrm>
            <a:custGeom>
              <a:rect b="b" l="l" r="r" t="t"/>
              <a:pathLst>
                <a:path extrusionOk="0" h="12266" w="12266">
                  <a:moveTo>
                    <a:pt x="6133" y="0"/>
                  </a:moveTo>
                  <a:lnTo>
                    <a:pt x="6133" y="6133"/>
                  </a:lnTo>
                  <a:lnTo>
                    <a:pt x="0" y="6133"/>
                  </a:lnTo>
                  <a:lnTo>
                    <a:pt x="0" y="12265"/>
                  </a:lnTo>
                  <a:lnTo>
                    <a:pt x="12265" y="12265"/>
                  </a:lnTo>
                  <a:lnTo>
                    <a:pt x="122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2976550" y="4087250"/>
              <a:ext cx="153350" cy="325425"/>
            </a:xfrm>
            <a:custGeom>
              <a:rect b="b" l="l" r="r" t="t"/>
              <a:pathLst>
                <a:path extrusionOk="0" h="13017" w="6134">
                  <a:moveTo>
                    <a:pt x="1" y="1"/>
                  </a:moveTo>
                  <a:lnTo>
                    <a:pt x="1" y="13016"/>
                  </a:lnTo>
                  <a:lnTo>
                    <a:pt x="6133" y="1301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0" name="Google Shape;480;p38"/>
          <p:cNvCxnSpPr/>
          <p:nvPr/>
        </p:nvCxnSpPr>
        <p:spPr>
          <a:xfrm>
            <a:off x="1670925" y="1881875"/>
            <a:ext cx="0" cy="726300"/>
          </a:xfrm>
          <a:prstGeom prst="straightConnector1">
            <a:avLst/>
          </a:prstGeom>
          <a:noFill/>
          <a:ln cap="flat" cmpd="sng" w="19050">
            <a:solidFill>
              <a:srgbClr val="F3F3F3"/>
            </a:solidFill>
            <a:prstDash val="solid"/>
            <a:round/>
            <a:headEnd len="med" w="med" type="oval"/>
            <a:tailEnd len="med" w="med" type="oval"/>
          </a:ln>
        </p:spPr>
      </p:cxnSp>
      <p:cxnSp>
        <p:nvCxnSpPr>
          <p:cNvPr id="481" name="Google Shape;481;p38"/>
          <p:cNvCxnSpPr/>
          <p:nvPr/>
        </p:nvCxnSpPr>
        <p:spPr>
          <a:xfrm>
            <a:off x="6334450" y="1923825"/>
            <a:ext cx="0" cy="726300"/>
          </a:xfrm>
          <a:prstGeom prst="straightConnector1">
            <a:avLst/>
          </a:prstGeom>
          <a:noFill/>
          <a:ln cap="flat" cmpd="sng" w="19050">
            <a:solidFill>
              <a:srgbClr val="F3F3F3"/>
            </a:solidFill>
            <a:prstDash val="solid"/>
            <a:round/>
            <a:headEnd len="med" w="med" type="oval"/>
            <a:tailEnd len="med" w="med" type="oval"/>
          </a:ln>
        </p:spPr>
      </p:cxnSp>
      <p:grpSp>
        <p:nvGrpSpPr>
          <p:cNvPr id="482" name="Google Shape;482;p38"/>
          <p:cNvGrpSpPr/>
          <p:nvPr/>
        </p:nvGrpSpPr>
        <p:grpSpPr>
          <a:xfrm>
            <a:off x="5672101" y="3593071"/>
            <a:ext cx="379958" cy="379958"/>
            <a:chOff x="1190625" y="238125"/>
            <a:chExt cx="5219200" cy="5219200"/>
          </a:xfrm>
        </p:grpSpPr>
        <p:sp>
          <p:nvSpPr>
            <p:cNvPr id="483" name="Google Shape;483;p38"/>
            <p:cNvSpPr/>
            <p:nvPr/>
          </p:nvSpPr>
          <p:spPr>
            <a:xfrm>
              <a:off x="2188775" y="12362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258300" y="12362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2188775" y="4305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5258300" y="4305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2188775" y="1236275"/>
              <a:ext cx="3222875" cy="3222875"/>
            </a:xfrm>
            <a:custGeom>
              <a:rect b="b" l="l" r="r" t="t"/>
              <a:pathLst>
                <a:path extrusionOk="0" h="128915" w="128915">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2495400"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2802025" y="1849525"/>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3109475"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3416100" y="1849525"/>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3723550" y="1849525"/>
              <a:ext cx="153325" cy="154150"/>
            </a:xfrm>
            <a:custGeom>
              <a:rect b="b" l="l" r="r" t="t"/>
              <a:pathLst>
                <a:path extrusionOk="0" h="6166" w="6133">
                  <a:moveTo>
                    <a:pt x="0" y="1"/>
                  </a:moveTo>
                  <a:lnTo>
                    <a:pt x="0"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4030175" y="1849525"/>
              <a:ext cx="154150" cy="154150"/>
            </a:xfrm>
            <a:custGeom>
              <a:rect b="b" l="l" r="r" t="t"/>
              <a:pathLst>
                <a:path extrusionOk="0" h="6166" w="6166">
                  <a:moveTo>
                    <a:pt x="0" y="1"/>
                  </a:moveTo>
                  <a:lnTo>
                    <a:pt x="0"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4337625" y="1849525"/>
              <a:ext cx="153325" cy="154150"/>
            </a:xfrm>
            <a:custGeom>
              <a:rect b="b" l="l" r="r" t="t"/>
              <a:pathLst>
                <a:path extrusionOk="0" h="6166" w="6133">
                  <a:moveTo>
                    <a:pt x="0" y="1"/>
                  </a:moveTo>
                  <a:lnTo>
                    <a:pt x="0"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4644250" y="1849525"/>
              <a:ext cx="154150" cy="154150"/>
            </a:xfrm>
            <a:custGeom>
              <a:rect b="b" l="l" r="r" t="t"/>
              <a:pathLst>
                <a:path extrusionOk="0" h="6166" w="6166">
                  <a:moveTo>
                    <a:pt x="0" y="1"/>
                  </a:moveTo>
                  <a:lnTo>
                    <a:pt x="0" y="6166"/>
                  </a:lnTo>
                  <a:lnTo>
                    <a:pt x="6165" y="6166"/>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2802025" y="1542900"/>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3109475" y="15429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3416100" y="1542900"/>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3723550" y="1542900"/>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4030175" y="1542900"/>
              <a:ext cx="154150" cy="153350"/>
            </a:xfrm>
            <a:custGeom>
              <a:rect b="b" l="l" r="r" t="t"/>
              <a:pathLst>
                <a:path extrusionOk="0" h="6134" w="6166">
                  <a:moveTo>
                    <a:pt x="0" y="1"/>
                  </a:moveTo>
                  <a:lnTo>
                    <a:pt x="0"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4337625" y="1542900"/>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4644250" y="1542900"/>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4951675"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2495400" y="21569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2802025" y="21569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4644250" y="2771050"/>
              <a:ext cx="154150" cy="153325"/>
            </a:xfrm>
            <a:custGeom>
              <a:rect b="b" l="l" r="r" t="t"/>
              <a:pathLst>
                <a:path extrusionOk="0" h="6133" w="6166">
                  <a:moveTo>
                    <a:pt x="0" y="0"/>
                  </a:moveTo>
                  <a:lnTo>
                    <a:pt x="0" y="6133"/>
                  </a:lnTo>
                  <a:lnTo>
                    <a:pt x="6165" y="6133"/>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4644250" y="2463600"/>
              <a:ext cx="154150" cy="154150"/>
            </a:xfrm>
            <a:custGeom>
              <a:rect b="b" l="l" r="r" t="t"/>
              <a:pathLst>
                <a:path extrusionOk="0" h="6166" w="6166">
                  <a:moveTo>
                    <a:pt x="0" y="1"/>
                  </a:moveTo>
                  <a:lnTo>
                    <a:pt x="0" y="6166"/>
                  </a:lnTo>
                  <a:lnTo>
                    <a:pt x="6165" y="6166"/>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4644250" y="3077675"/>
              <a:ext cx="154150" cy="154150"/>
            </a:xfrm>
            <a:custGeom>
              <a:rect b="b" l="l" r="r" t="t"/>
              <a:pathLst>
                <a:path extrusionOk="0" h="6166" w="6166">
                  <a:moveTo>
                    <a:pt x="0" y="0"/>
                  </a:moveTo>
                  <a:lnTo>
                    <a:pt x="0" y="6166"/>
                  </a:lnTo>
                  <a:lnTo>
                    <a:pt x="6165" y="6166"/>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4644250" y="3385125"/>
              <a:ext cx="154150" cy="153325"/>
            </a:xfrm>
            <a:custGeom>
              <a:rect b="b" l="l" r="r" t="t"/>
              <a:pathLst>
                <a:path extrusionOk="0" h="6133" w="6166">
                  <a:moveTo>
                    <a:pt x="0" y="0"/>
                  </a:moveTo>
                  <a:lnTo>
                    <a:pt x="0" y="6133"/>
                  </a:lnTo>
                  <a:lnTo>
                    <a:pt x="6165" y="6133"/>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4951675" y="277105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4951675" y="2463600"/>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4951675" y="3077675"/>
              <a:ext cx="153350" cy="154150"/>
            </a:xfrm>
            <a:custGeom>
              <a:rect b="b" l="l" r="r" t="t"/>
              <a:pathLst>
                <a:path extrusionOk="0" h="6166" w="6134">
                  <a:moveTo>
                    <a:pt x="1" y="0"/>
                  </a:moveTo>
                  <a:lnTo>
                    <a:pt x="1" y="6166"/>
                  </a:lnTo>
                  <a:lnTo>
                    <a:pt x="6133" y="6166"/>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4951675" y="3385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644250" y="2156975"/>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4951675" y="21569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2495400"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2802025" y="3691750"/>
              <a:ext cx="154150" cy="154150"/>
            </a:xfrm>
            <a:custGeom>
              <a:rect b="b" l="l" r="r" t="t"/>
              <a:pathLst>
                <a:path extrusionOk="0" h="6166" w="6166">
                  <a:moveTo>
                    <a:pt x="1" y="0"/>
                  </a:moveTo>
                  <a:lnTo>
                    <a:pt x="1"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3109475"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3416100" y="3691750"/>
              <a:ext cx="154150" cy="154150"/>
            </a:xfrm>
            <a:custGeom>
              <a:rect b="b" l="l" r="r" t="t"/>
              <a:pathLst>
                <a:path extrusionOk="0" h="6166" w="6166">
                  <a:moveTo>
                    <a:pt x="1" y="0"/>
                  </a:moveTo>
                  <a:lnTo>
                    <a:pt x="1"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3723550" y="3691750"/>
              <a:ext cx="153325" cy="154150"/>
            </a:xfrm>
            <a:custGeom>
              <a:rect b="b" l="l" r="r" t="t"/>
              <a:pathLst>
                <a:path extrusionOk="0" h="6166" w="6133">
                  <a:moveTo>
                    <a:pt x="0" y="0"/>
                  </a:moveTo>
                  <a:lnTo>
                    <a:pt x="0"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4030175" y="3691750"/>
              <a:ext cx="154150" cy="154150"/>
            </a:xfrm>
            <a:custGeom>
              <a:rect b="b" l="l" r="r" t="t"/>
              <a:pathLst>
                <a:path extrusionOk="0" h="6166" w="6166">
                  <a:moveTo>
                    <a:pt x="0" y="0"/>
                  </a:moveTo>
                  <a:lnTo>
                    <a:pt x="0"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2495400" y="3385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2802025" y="3385125"/>
              <a:ext cx="154150" cy="153325"/>
            </a:xfrm>
            <a:custGeom>
              <a:rect b="b" l="l" r="r" t="t"/>
              <a:pathLst>
                <a:path extrusionOk="0" h="6133" w="6166">
                  <a:moveTo>
                    <a:pt x="1" y="0"/>
                  </a:moveTo>
                  <a:lnTo>
                    <a:pt x="1" y="6133"/>
                  </a:lnTo>
                  <a:lnTo>
                    <a:pt x="6166" y="6133"/>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4337625" y="3691750"/>
              <a:ext cx="153325" cy="154150"/>
            </a:xfrm>
            <a:custGeom>
              <a:rect b="b" l="l" r="r" t="t"/>
              <a:pathLst>
                <a:path extrusionOk="0" h="6166" w="6133">
                  <a:moveTo>
                    <a:pt x="0" y="0"/>
                  </a:moveTo>
                  <a:lnTo>
                    <a:pt x="0"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4644250" y="3691750"/>
              <a:ext cx="154150" cy="154150"/>
            </a:xfrm>
            <a:custGeom>
              <a:rect b="b" l="l" r="r" t="t"/>
              <a:pathLst>
                <a:path extrusionOk="0" h="6166" w="6166">
                  <a:moveTo>
                    <a:pt x="0" y="0"/>
                  </a:moveTo>
                  <a:lnTo>
                    <a:pt x="0" y="6165"/>
                  </a:lnTo>
                  <a:lnTo>
                    <a:pt x="6165" y="6165"/>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2802025" y="39991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3109475" y="39991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2802025" y="2771050"/>
              <a:ext cx="154150" cy="153325"/>
            </a:xfrm>
            <a:custGeom>
              <a:rect b="b" l="l" r="r" t="t"/>
              <a:pathLst>
                <a:path extrusionOk="0" h="6133" w="6166">
                  <a:moveTo>
                    <a:pt x="1" y="0"/>
                  </a:moveTo>
                  <a:lnTo>
                    <a:pt x="1" y="6133"/>
                  </a:lnTo>
                  <a:lnTo>
                    <a:pt x="6166" y="6133"/>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802025" y="2463600"/>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802025" y="3077675"/>
              <a:ext cx="154150" cy="154150"/>
            </a:xfrm>
            <a:custGeom>
              <a:rect b="b" l="l" r="r" t="t"/>
              <a:pathLst>
                <a:path extrusionOk="0" h="6166" w="6166">
                  <a:moveTo>
                    <a:pt x="1" y="0"/>
                  </a:moveTo>
                  <a:lnTo>
                    <a:pt x="1" y="6166"/>
                  </a:lnTo>
                  <a:lnTo>
                    <a:pt x="6166" y="6166"/>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495400" y="277105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2495400" y="2463600"/>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495400" y="3077675"/>
              <a:ext cx="153350" cy="154150"/>
            </a:xfrm>
            <a:custGeom>
              <a:rect b="b" l="l" r="r" t="t"/>
              <a:pathLst>
                <a:path extrusionOk="0" h="6166" w="6134">
                  <a:moveTo>
                    <a:pt x="1" y="0"/>
                  </a:moveTo>
                  <a:lnTo>
                    <a:pt x="1" y="6166"/>
                  </a:lnTo>
                  <a:lnTo>
                    <a:pt x="6133" y="6166"/>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3416100" y="39991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3723550" y="3999175"/>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4030175" y="3999175"/>
              <a:ext cx="154150" cy="153350"/>
            </a:xfrm>
            <a:custGeom>
              <a:rect b="b" l="l" r="r" t="t"/>
              <a:pathLst>
                <a:path extrusionOk="0" h="6134" w="6166">
                  <a:moveTo>
                    <a:pt x="0" y="1"/>
                  </a:moveTo>
                  <a:lnTo>
                    <a:pt x="0"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4337625" y="3999175"/>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4644250" y="3999175"/>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951675"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1728025" y="775525"/>
              <a:ext cx="4144375" cy="4144375"/>
            </a:xfrm>
            <a:custGeom>
              <a:rect b="b" l="l" r="r" t="t"/>
              <a:pathLst>
                <a:path extrusionOk="0" h="165775" w="165775">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3416100" y="2463600"/>
              <a:ext cx="460775" cy="768225"/>
            </a:xfrm>
            <a:custGeom>
              <a:rect b="b" l="l" r="r" t="t"/>
              <a:pathLst>
                <a:path extrusionOk="0" h="30729" w="18431">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4030175" y="2463600"/>
              <a:ext cx="159050" cy="777200"/>
            </a:xfrm>
            <a:custGeom>
              <a:rect b="b" l="l" r="r" t="t"/>
              <a:pathLst>
                <a:path extrusionOk="0" h="31088" w="6362">
                  <a:moveTo>
                    <a:pt x="6166" y="1"/>
                  </a:moveTo>
                  <a:lnTo>
                    <a:pt x="0" y="33"/>
                  </a:lnTo>
                  <a:lnTo>
                    <a:pt x="229" y="31087"/>
                  </a:lnTo>
                  <a:lnTo>
                    <a:pt x="6361" y="31055"/>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209825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2558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3017325" y="238125"/>
              <a:ext cx="154150" cy="384100"/>
            </a:xfrm>
            <a:custGeom>
              <a:rect b="b" l="l" r="r" t="t"/>
              <a:pathLst>
                <a:path extrusionOk="0" h="15364" w="6166">
                  <a:moveTo>
                    <a:pt x="0" y="0"/>
                  </a:moveTo>
                  <a:lnTo>
                    <a:pt x="0"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3477275" y="238125"/>
              <a:ext cx="153325" cy="384100"/>
            </a:xfrm>
            <a:custGeom>
              <a:rect b="b" l="l" r="r" t="t"/>
              <a:pathLst>
                <a:path extrusionOk="0" h="15364"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3937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4396325" y="238125"/>
              <a:ext cx="154150" cy="384100"/>
            </a:xfrm>
            <a:custGeom>
              <a:rect b="b" l="l" r="r" t="t"/>
              <a:pathLst>
                <a:path extrusionOk="0" h="15364"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4856275" y="238125"/>
              <a:ext cx="153325" cy="384100"/>
            </a:xfrm>
            <a:custGeom>
              <a:rect b="b" l="l" r="r" t="t"/>
              <a:pathLst>
                <a:path extrusionOk="0" h="15364"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5316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1190625" y="4472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1190625" y="4013050"/>
              <a:ext cx="384100" cy="153325"/>
            </a:xfrm>
            <a:custGeom>
              <a:rect b="b" l="l" r="r" t="t"/>
              <a:pathLst>
                <a:path extrusionOk="0" h="6133" w="15364">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1190625" y="3553100"/>
              <a:ext cx="384100" cy="154150"/>
            </a:xfrm>
            <a:custGeom>
              <a:rect b="b" l="l" r="r" t="t"/>
              <a:pathLst>
                <a:path extrusionOk="0" h="6166" w="15364">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1190625" y="3093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1190625" y="2634050"/>
              <a:ext cx="384100" cy="153325"/>
            </a:xfrm>
            <a:custGeom>
              <a:rect b="b" l="l" r="r" t="t"/>
              <a:pathLst>
                <a:path extrusionOk="0" h="6133" w="15364">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1190625" y="2174100"/>
              <a:ext cx="384100" cy="154150"/>
            </a:xfrm>
            <a:custGeom>
              <a:rect b="b" l="l" r="r" t="t"/>
              <a:pathLst>
                <a:path extrusionOk="0" h="6166" w="15364">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1190625" y="1714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1190625" y="1255025"/>
              <a:ext cx="384100" cy="153350"/>
            </a:xfrm>
            <a:custGeom>
              <a:rect b="b" l="l" r="r" t="t"/>
              <a:pathLst>
                <a:path extrusionOk="0" h="6134" w="15364">
                  <a:moveTo>
                    <a:pt x="0" y="1"/>
                  </a:moveTo>
                  <a:lnTo>
                    <a:pt x="0" y="6134"/>
                  </a:lnTo>
                  <a:lnTo>
                    <a:pt x="15364" y="6134"/>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5329250" y="5073200"/>
              <a:ext cx="154150" cy="384125"/>
            </a:xfrm>
            <a:custGeom>
              <a:rect b="b" l="l" r="r" t="t"/>
              <a:pathLst>
                <a:path extrusionOk="0" h="15365"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4870125"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441020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3950250"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3491125"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303120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257125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2111300" y="5073200"/>
              <a:ext cx="154150" cy="384125"/>
            </a:xfrm>
            <a:custGeom>
              <a:rect b="b" l="l" r="r" t="t"/>
              <a:pathLst>
                <a:path extrusionOk="0" h="15365"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6025700" y="1158800"/>
              <a:ext cx="384125" cy="154150"/>
            </a:xfrm>
            <a:custGeom>
              <a:rect b="b" l="l" r="r" t="t"/>
              <a:pathLst>
                <a:path extrusionOk="0" h="6166" w="15365">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6025700" y="161875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6025700" y="207870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6025700" y="2538625"/>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6025700" y="2997750"/>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6025700" y="345770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6025700" y="3917625"/>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6025700" y="4376750"/>
              <a:ext cx="384125" cy="154150"/>
            </a:xfrm>
            <a:custGeom>
              <a:rect b="b" l="l" r="r" t="t"/>
              <a:pathLst>
                <a:path extrusionOk="0" h="6166" w="15365">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5" name="Google Shape;575;p38"/>
          <p:cNvCxnSpPr/>
          <p:nvPr/>
        </p:nvCxnSpPr>
        <p:spPr>
          <a:xfrm>
            <a:off x="1670925" y="3479000"/>
            <a:ext cx="0" cy="726300"/>
          </a:xfrm>
          <a:prstGeom prst="straightConnector1">
            <a:avLst/>
          </a:prstGeom>
          <a:noFill/>
          <a:ln cap="flat" cmpd="sng" w="19050">
            <a:solidFill>
              <a:srgbClr val="F3F3F3"/>
            </a:solidFill>
            <a:prstDash val="solid"/>
            <a:round/>
            <a:headEnd len="med" w="med" type="oval"/>
            <a:tailEnd len="med" w="med" type="oval"/>
          </a:ln>
        </p:spPr>
      </p:cxnSp>
      <p:cxnSp>
        <p:nvCxnSpPr>
          <p:cNvPr id="576" name="Google Shape;576;p38"/>
          <p:cNvCxnSpPr/>
          <p:nvPr/>
        </p:nvCxnSpPr>
        <p:spPr>
          <a:xfrm>
            <a:off x="6334450" y="3479000"/>
            <a:ext cx="0" cy="726300"/>
          </a:xfrm>
          <a:prstGeom prst="straightConnector1">
            <a:avLst/>
          </a:prstGeom>
          <a:noFill/>
          <a:ln cap="flat" cmpd="sng" w="19050">
            <a:solidFill>
              <a:srgbClr val="F3F3F3"/>
            </a:solidFill>
            <a:prstDash val="solid"/>
            <a:round/>
            <a:headEnd len="med" w="med" type="oval"/>
            <a:tailEnd len="med" w="med" type="oval"/>
          </a:ln>
        </p:spPr>
      </p:cxnSp>
      <p:grpSp>
        <p:nvGrpSpPr>
          <p:cNvPr id="577" name="Google Shape;577;p38"/>
          <p:cNvGrpSpPr/>
          <p:nvPr/>
        </p:nvGrpSpPr>
        <p:grpSpPr>
          <a:xfrm>
            <a:off x="1132013" y="3640428"/>
            <a:ext cx="379870" cy="403444"/>
            <a:chOff x="1343100" y="238125"/>
            <a:chExt cx="4914225" cy="5219200"/>
          </a:xfrm>
        </p:grpSpPr>
        <p:sp>
          <p:nvSpPr>
            <p:cNvPr id="578" name="Google Shape;578;p38"/>
            <p:cNvSpPr/>
            <p:nvPr/>
          </p:nvSpPr>
          <p:spPr>
            <a:xfrm>
              <a:off x="4110900"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441672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319347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3499275"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346775"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652600"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958400"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4264225"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346775"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652600"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3958400"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4264225"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3499275"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3805100" y="352620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4110900"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3499275"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3805100" y="230295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4110900"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2505200" y="3985325"/>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1791625" y="1461350"/>
              <a:ext cx="4180275" cy="3384350"/>
            </a:xfrm>
            <a:custGeom>
              <a:rect b="b" l="l" r="r" t="t"/>
              <a:pathLst>
                <a:path extrusionOk="0" h="135374" w="167211">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1970225" y="4367775"/>
              <a:ext cx="688300" cy="152525"/>
            </a:xfrm>
            <a:custGeom>
              <a:rect b="b" l="l" r="r" t="t"/>
              <a:pathLst>
                <a:path extrusionOk="0" h="6101" w="27532">
                  <a:moveTo>
                    <a:pt x="1" y="1"/>
                  </a:moveTo>
                  <a:lnTo>
                    <a:pt x="1" y="6101"/>
                  </a:lnTo>
                  <a:lnTo>
                    <a:pt x="27532" y="6101"/>
                  </a:lnTo>
                  <a:lnTo>
                    <a:pt x="2753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1664425" y="4367775"/>
              <a:ext cx="152525" cy="152525"/>
            </a:xfrm>
            <a:custGeom>
              <a:rect b="b" l="l" r="r" t="t"/>
              <a:pathLst>
                <a:path extrusionOk="0" h="6101" w="6101">
                  <a:moveTo>
                    <a:pt x="0" y="1"/>
                  </a:moveTo>
                  <a:lnTo>
                    <a:pt x="0" y="6101"/>
                  </a:lnTo>
                  <a:lnTo>
                    <a:pt x="6100" y="6101"/>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1664425" y="4673600"/>
              <a:ext cx="381675" cy="152525"/>
            </a:xfrm>
            <a:custGeom>
              <a:rect b="b" l="l" r="r" t="t"/>
              <a:pathLst>
                <a:path extrusionOk="0" h="6101" w="15267">
                  <a:moveTo>
                    <a:pt x="0" y="0"/>
                  </a:moveTo>
                  <a:lnTo>
                    <a:pt x="0" y="6100"/>
                  </a:lnTo>
                  <a:lnTo>
                    <a:pt x="15266" y="6100"/>
                  </a:lnTo>
                  <a:lnTo>
                    <a:pt x="152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199375" y="467360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505200" y="467360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1664425" y="4979400"/>
              <a:ext cx="994100" cy="152525"/>
            </a:xfrm>
            <a:custGeom>
              <a:rect b="b" l="l" r="r" t="t"/>
              <a:pathLst>
                <a:path extrusionOk="0" h="6101" w="39764">
                  <a:moveTo>
                    <a:pt x="0" y="1"/>
                  </a:moveTo>
                  <a:lnTo>
                    <a:pt x="0" y="6101"/>
                  </a:lnTo>
                  <a:lnTo>
                    <a:pt x="39764" y="6101"/>
                  </a:lnTo>
                  <a:lnTo>
                    <a:pt x="397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4799175" y="46923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5105000" y="4692350"/>
              <a:ext cx="1152325" cy="153350"/>
            </a:xfrm>
            <a:custGeom>
              <a:rect b="b" l="l" r="r" t="t"/>
              <a:pathLst>
                <a:path extrusionOk="0" h="6134" w="46093">
                  <a:moveTo>
                    <a:pt x="0" y="1"/>
                  </a:moveTo>
                  <a:lnTo>
                    <a:pt x="0" y="6133"/>
                  </a:lnTo>
                  <a:lnTo>
                    <a:pt x="46092" y="6133"/>
                  </a:lnTo>
                  <a:lnTo>
                    <a:pt x="4609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105000" y="49981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5410800" y="49981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5717425" y="4998175"/>
              <a:ext cx="539900" cy="153325"/>
            </a:xfrm>
            <a:custGeom>
              <a:rect b="b" l="l" r="r" t="t"/>
              <a:pathLst>
                <a:path extrusionOk="0" h="6133" w="21596">
                  <a:moveTo>
                    <a:pt x="1" y="0"/>
                  </a:moveTo>
                  <a:lnTo>
                    <a:pt x="1" y="6133"/>
                  </a:lnTo>
                  <a:lnTo>
                    <a:pt x="21595" y="6133"/>
                  </a:lnTo>
                  <a:lnTo>
                    <a:pt x="2159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5105000" y="5303975"/>
              <a:ext cx="846500" cy="153350"/>
            </a:xfrm>
            <a:custGeom>
              <a:rect b="b" l="l" r="r" t="t"/>
              <a:pathLst>
                <a:path extrusionOk="0" h="6134" w="33860">
                  <a:moveTo>
                    <a:pt x="0" y="1"/>
                  </a:moveTo>
                  <a:lnTo>
                    <a:pt x="0" y="6133"/>
                  </a:lnTo>
                  <a:lnTo>
                    <a:pt x="33860" y="6133"/>
                  </a:lnTo>
                  <a:lnTo>
                    <a:pt x="3386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6104800" y="53039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3805100" y="115555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3805100" y="2381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4110900" y="238125"/>
              <a:ext cx="841625" cy="153325"/>
            </a:xfrm>
            <a:custGeom>
              <a:rect b="b" l="l" r="r" t="t"/>
              <a:pathLst>
                <a:path extrusionOk="0" h="6133" w="33665">
                  <a:moveTo>
                    <a:pt x="1" y="0"/>
                  </a:moveTo>
                  <a:lnTo>
                    <a:pt x="1" y="6133"/>
                  </a:lnTo>
                  <a:lnTo>
                    <a:pt x="33664" y="6133"/>
                  </a:lnTo>
                  <a:lnTo>
                    <a:pt x="336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3805100" y="543925"/>
              <a:ext cx="535800" cy="153325"/>
            </a:xfrm>
            <a:custGeom>
              <a:rect b="b" l="l" r="r" t="t"/>
              <a:pathLst>
                <a:path extrusionOk="0" h="6133" w="21432">
                  <a:moveTo>
                    <a:pt x="0" y="0"/>
                  </a:moveTo>
                  <a:lnTo>
                    <a:pt x="0" y="6133"/>
                  </a:lnTo>
                  <a:lnTo>
                    <a:pt x="21432" y="6133"/>
                  </a:lnTo>
                  <a:lnTo>
                    <a:pt x="2143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4493375" y="5439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4799175" y="5439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3805100" y="849725"/>
              <a:ext cx="841600" cy="153350"/>
            </a:xfrm>
            <a:custGeom>
              <a:rect b="b" l="l" r="r" t="t"/>
              <a:pathLst>
                <a:path extrusionOk="0" h="6134" w="33664">
                  <a:moveTo>
                    <a:pt x="0" y="1"/>
                  </a:moveTo>
                  <a:lnTo>
                    <a:pt x="0" y="6133"/>
                  </a:lnTo>
                  <a:lnTo>
                    <a:pt x="33664" y="6133"/>
                  </a:lnTo>
                  <a:lnTo>
                    <a:pt x="336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4799175" y="8497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2276050" y="2914575"/>
              <a:ext cx="152500" cy="153325"/>
            </a:xfrm>
            <a:custGeom>
              <a:rect b="b" l="l" r="r" t="t"/>
              <a:pathLst>
                <a:path extrusionOk="0" h="6133" w="6100">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5334975" y="2914575"/>
              <a:ext cx="152525" cy="153325"/>
            </a:xfrm>
            <a:custGeom>
              <a:rect b="b" l="l" r="r" t="t"/>
              <a:pathLst>
                <a:path extrusionOk="0" h="6133" w="6101">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1343100" y="43677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343100" y="4675225"/>
              <a:ext cx="168025" cy="153350"/>
            </a:xfrm>
            <a:custGeom>
              <a:rect b="b" l="l" r="r" t="t"/>
              <a:pathLst>
                <a:path extrusionOk="0" h="6134" w="6721">
                  <a:moveTo>
                    <a:pt x="1" y="1"/>
                  </a:moveTo>
                  <a:lnTo>
                    <a:pt x="1" y="6133"/>
                  </a:lnTo>
                  <a:lnTo>
                    <a:pt x="6721" y="6133"/>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1343100" y="49834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Trees</a:t>
            </a:r>
            <a:endParaRPr/>
          </a:p>
        </p:txBody>
      </p:sp>
      <p:sp>
        <p:nvSpPr>
          <p:cNvPr id="629" name="Google Shape;629;p39"/>
          <p:cNvSpPr txBox="1"/>
          <p:nvPr/>
        </p:nvSpPr>
        <p:spPr>
          <a:xfrm>
            <a:off x="720100" y="1614925"/>
            <a:ext cx="4468800" cy="263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Split the data recursively until you can predict successfully</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Splitting is done on the basis of a pre-selected information criterion, e.g. maximization of decrease in Entropy</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pic>
        <p:nvPicPr>
          <p:cNvPr id="630" name="Google Shape;630;p39"/>
          <p:cNvPicPr preferRelativeResize="0"/>
          <p:nvPr/>
        </p:nvPicPr>
        <p:blipFill>
          <a:blip r:embed="rId3">
            <a:alphaModFix/>
          </a:blip>
          <a:stretch>
            <a:fillRect/>
          </a:stretch>
        </p:blipFill>
        <p:spPr>
          <a:xfrm>
            <a:off x="5486400" y="1518538"/>
            <a:ext cx="3295025" cy="2471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Regressor</a:t>
            </a:r>
            <a:endParaRPr/>
          </a:p>
        </p:txBody>
      </p:sp>
      <p:sp>
        <p:nvSpPr>
          <p:cNvPr id="636" name="Google Shape;636;p40"/>
          <p:cNvSpPr txBox="1"/>
          <p:nvPr/>
        </p:nvSpPr>
        <p:spPr>
          <a:xfrm>
            <a:off x="653725" y="1614925"/>
            <a:ext cx="4468800" cy="263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Decision Trees can be prone to overfitting</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One way of reducing variance: training different trees on different subsets of data and bagging the resultant forest</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pic>
        <p:nvPicPr>
          <p:cNvPr id="637" name="Google Shape;637;p40"/>
          <p:cNvPicPr preferRelativeResize="0"/>
          <p:nvPr/>
        </p:nvPicPr>
        <p:blipFill>
          <a:blip r:embed="rId3">
            <a:alphaModFix/>
          </a:blip>
          <a:stretch>
            <a:fillRect/>
          </a:stretch>
        </p:blipFill>
        <p:spPr>
          <a:xfrm>
            <a:off x="5203650" y="1546425"/>
            <a:ext cx="3675675" cy="245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pen Sans Light"/>
                <a:ea typeface="Open Sans Light"/>
                <a:cs typeface="Open Sans Light"/>
                <a:sym typeface="Open Sans Light"/>
              </a:rPr>
              <a:t>Initial data collection and required data cleaning</a:t>
            </a:r>
            <a:endParaRPr sz="1000">
              <a:solidFill>
                <a:srgbClr val="FFFFFF"/>
              </a:solidFill>
              <a:latin typeface="Open Sans Light"/>
              <a:ea typeface="Open Sans Light"/>
              <a:cs typeface="Open Sans Light"/>
              <a:sym typeface="Open Sans Light"/>
            </a:endParaRPr>
          </a:p>
        </p:txBody>
      </p:sp>
      <p:sp>
        <p:nvSpPr>
          <p:cNvPr id="106" name="Google Shape;106;p23"/>
          <p:cNvSpPr txBox="1"/>
          <p:nvPr/>
        </p:nvSpPr>
        <p:spPr>
          <a:xfrm>
            <a:off x="6665352" y="2199050"/>
            <a:ext cx="17538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DM Serif Display"/>
                <a:ea typeface="DM Serif Display"/>
                <a:cs typeface="DM Serif Display"/>
                <a:sym typeface="DM Serif Display"/>
              </a:rPr>
              <a:t>Data  Preprocessing</a:t>
            </a:r>
            <a:endParaRPr sz="1200">
              <a:solidFill>
                <a:srgbClr val="FFFFFF"/>
              </a:solidFill>
              <a:latin typeface="DM Serif Display"/>
              <a:ea typeface="DM Serif Display"/>
              <a:cs typeface="DM Serif Display"/>
              <a:sym typeface="DM Serif Display"/>
            </a:endParaRPr>
          </a:p>
        </p:txBody>
      </p:sp>
      <p:sp>
        <p:nvSpPr>
          <p:cNvPr id="107" name="Google Shape;107;p23"/>
          <p:cNvSpPr txBox="1"/>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200">
                <a:solidFill>
                  <a:srgbClr val="FFFFFF"/>
                </a:solidFill>
                <a:latin typeface="DM Serif Display"/>
                <a:ea typeface="DM Serif Display"/>
                <a:cs typeface="DM Serif Display"/>
                <a:sym typeface="DM Serif Display"/>
              </a:rPr>
              <a:t>03</a:t>
            </a:r>
            <a:endParaRPr sz="5200">
              <a:solidFill>
                <a:srgbClr val="FFFFFF"/>
              </a:solidFill>
              <a:latin typeface="DM Serif Display"/>
              <a:ea typeface="DM Serif Display"/>
              <a:cs typeface="DM Serif Display"/>
              <a:sym typeface="DM Serif Display"/>
            </a:endParaRPr>
          </a:p>
        </p:txBody>
      </p:sp>
      <p:sp>
        <p:nvSpPr>
          <p:cNvPr id="108" name="Google Shape;108;p23"/>
          <p:cNvSpPr txBox="1"/>
          <p:nvPr/>
        </p:nvSpPr>
        <p:spPr>
          <a:xfrm>
            <a:off x="2551652" y="2202425"/>
            <a:ext cx="14877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solidFill>
                <a:srgbClr val="FFFFFF"/>
              </a:solidFill>
              <a:latin typeface="DM Serif Display"/>
              <a:ea typeface="DM Serif Display"/>
              <a:cs typeface="DM Serif Display"/>
              <a:sym typeface="DM Serif Display"/>
            </a:endParaRPr>
          </a:p>
          <a:p>
            <a:pPr indent="0" lvl="0" marL="0" rtl="0" algn="r">
              <a:spcBef>
                <a:spcPts val="0"/>
              </a:spcBef>
              <a:spcAft>
                <a:spcPts val="0"/>
              </a:spcAft>
              <a:buNone/>
            </a:pPr>
            <a:r>
              <a:rPr lang="en" sz="1200">
                <a:solidFill>
                  <a:srgbClr val="FFFFFF"/>
                </a:solidFill>
                <a:latin typeface="DM Serif Display"/>
                <a:ea typeface="DM Serif Display"/>
                <a:cs typeface="DM Serif Display"/>
                <a:sym typeface="DM Serif Display"/>
              </a:rPr>
              <a:t>Motivation</a:t>
            </a:r>
            <a:endParaRPr sz="1200">
              <a:solidFill>
                <a:srgbClr val="FFFFFF"/>
              </a:solidFill>
              <a:latin typeface="DM Serif Display"/>
              <a:ea typeface="DM Serif Display"/>
              <a:cs typeface="DM Serif Display"/>
              <a:sym typeface="DM Serif Display"/>
            </a:endParaRPr>
          </a:p>
        </p:txBody>
      </p:sp>
      <p:sp>
        <p:nvSpPr>
          <p:cNvPr id="109" name="Google Shape;109;p23"/>
          <p:cNvSpPr txBox="1"/>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pen Sans Light"/>
                <a:ea typeface="Open Sans Light"/>
                <a:cs typeface="Open Sans Light"/>
                <a:sym typeface="Open Sans Light"/>
              </a:rPr>
              <a:t>Why work on the insurance industry</a:t>
            </a:r>
            <a:endParaRPr sz="1000">
              <a:solidFill>
                <a:srgbClr val="FFFFFF"/>
              </a:solidFill>
              <a:latin typeface="Open Sans Light"/>
              <a:ea typeface="Open Sans Light"/>
              <a:cs typeface="Open Sans Light"/>
              <a:sym typeface="Open Sans Light"/>
            </a:endParaRPr>
          </a:p>
        </p:txBody>
      </p:sp>
      <p:sp>
        <p:nvSpPr>
          <p:cNvPr id="110" name="Google Shape;110;p23"/>
          <p:cNvSpPr txBox="1"/>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200">
                <a:solidFill>
                  <a:srgbClr val="FFFFFF"/>
                </a:solidFill>
                <a:latin typeface="DM Serif Display"/>
                <a:ea typeface="DM Serif Display"/>
                <a:cs typeface="DM Serif Display"/>
                <a:sym typeface="DM Serif Display"/>
              </a:rPr>
              <a:t>01</a:t>
            </a:r>
            <a:endParaRPr sz="5200">
              <a:solidFill>
                <a:srgbClr val="FFFFFF"/>
              </a:solidFill>
              <a:latin typeface="DM Serif Display"/>
              <a:ea typeface="DM Serif Display"/>
              <a:cs typeface="DM Serif Display"/>
              <a:sym typeface="DM Serif Display"/>
            </a:endParaRPr>
          </a:p>
        </p:txBody>
      </p:sp>
      <p:sp>
        <p:nvSpPr>
          <p:cNvPr id="111" name="Google Shape;111;p23"/>
          <p:cNvSpPr txBox="1"/>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DM Serif Display"/>
                <a:ea typeface="DM Serif Display"/>
                <a:cs typeface="DM Serif Display"/>
                <a:sym typeface="DM Serif Display"/>
              </a:rPr>
              <a:t>Execution Plan</a:t>
            </a:r>
            <a:endParaRPr sz="1200">
              <a:solidFill>
                <a:srgbClr val="FFFFFF"/>
              </a:solidFill>
              <a:latin typeface="DM Serif Display"/>
              <a:ea typeface="DM Serif Display"/>
              <a:cs typeface="DM Serif Display"/>
              <a:sym typeface="DM Serif Display"/>
            </a:endParaRPr>
          </a:p>
        </p:txBody>
      </p:sp>
      <p:sp>
        <p:nvSpPr>
          <p:cNvPr id="112" name="Google Shape;112;p23"/>
          <p:cNvSpPr txBox="1"/>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Open Sans Light"/>
                <a:ea typeface="Open Sans Light"/>
                <a:cs typeface="Open Sans Light"/>
                <a:sym typeface="Open Sans Light"/>
              </a:rPr>
              <a:t>Our approach and timeline to the problem</a:t>
            </a:r>
            <a:endParaRPr sz="1000">
              <a:solidFill>
                <a:srgbClr val="FFFFFF"/>
              </a:solidFill>
              <a:latin typeface="Open Sans Light"/>
              <a:ea typeface="Open Sans Light"/>
              <a:cs typeface="Open Sans Light"/>
              <a:sym typeface="Open Sans Light"/>
            </a:endParaRPr>
          </a:p>
        </p:txBody>
      </p:sp>
      <p:sp>
        <p:nvSpPr>
          <p:cNvPr id="113" name="Google Shape;113;p23"/>
          <p:cNvSpPr txBox="1"/>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200">
                <a:solidFill>
                  <a:srgbClr val="FFFFFF"/>
                </a:solidFill>
                <a:latin typeface="DM Serif Display"/>
                <a:ea typeface="DM Serif Display"/>
                <a:cs typeface="DM Serif Display"/>
                <a:sym typeface="DM Serif Display"/>
              </a:rPr>
              <a:t>02</a:t>
            </a:r>
            <a:endParaRPr sz="5200">
              <a:solidFill>
                <a:srgbClr val="FFFFFF"/>
              </a:solidFill>
              <a:latin typeface="DM Serif Display"/>
              <a:ea typeface="DM Serif Display"/>
              <a:cs typeface="DM Serif Display"/>
              <a:sym typeface="DM Serif Display"/>
            </a:endParaRPr>
          </a:p>
        </p:txBody>
      </p:sp>
      <p:sp>
        <p:nvSpPr>
          <p:cNvPr id="114" name="Google Shape;114;p23"/>
          <p:cNvSpPr txBox="1"/>
          <p:nvPr/>
        </p:nvSpPr>
        <p:spPr>
          <a:xfrm>
            <a:off x="725626" y="3784901"/>
            <a:ext cx="11700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erif Display"/>
                <a:ea typeface="DM Serif Display"/>
                <a:cs typeface="DM Serif Display"/>
                <a:sym typeface="DM Serif Display"/>
              </a:rPr>
              <a:t>Modelling</a:t>
            </a:r>
            <a:endParaRPr sz="1200">
              <a:solidFill>
                <a:srgbClr val="FFFFFF"/>
              </a:solidFill>
              <a:latin typeface="DM Serif Display"/>
              <a:ea typeface="DM Serif Display"/>
              <a:cs typeface="DM Serif Display"/>
              <a:sym typeface="DM Serif Display"/>
            </a:endParaRPr>
          </a:p>
        </p:txBody>
      </p:sp>
      <p:sp>
        <p:nvSpPr>
          <p:cNvPr id="115" name="Google Shape;115;p23"/>
          <p:cNvSpPr txBox="1"/>
          <p:nvPr/>
        </p:nvSpPr>
        <p:spPr>
          <a:xfrm>
            <a:off x="725625" y="4199959"/>
            <a:ext cx="19065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pen Sans Light"/>
                <a:ea typeface="Open Sans Light"/>
                <a:cs typeface="Open Sans Light"/>
                <a:sym typeface="Open Sans Light"/>
              </a:rPr>
              <a:t>Describing various models we tried</a:t>
            </a:r>
            <a:endParaRPr sz="1000">
              <a:solidFill>
                <a:srgbClr val="FFFFFF"/>
              </a:solidFill>
              <a:latin typeface="Open Sans Light"/>
              <a:ea typeface="Open Sans Light"/>
              <a:cs typeface="Open Sans Light"/>
              <a:sym typeface="Open Sans Light"/>
            </a:endParaRPr>
          </a:p>
        </p:txBody>
      </p:sp>
      <p:sp>
        <p:nvSpPr>
          <p:cNvPr id="116" name="Google Shape;116;p23"/>
          <p:cNvSpPr txBox="1"/>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DM Serif Display"/>
                <a:ea typeface="DM Serif Display"/>
                <a:cs typeface="DM Serif Display"/>
                <a:sym typeface="DM Serif Display"/>
              </a:rPr>
              <a:t>04</a:t>
            </a:r>
            <a:endParaRPr sz="4800">
              <a:solidFill>
                <a:srgbClr val="FFFFFF"/>
              </a:solidFill>
              <a:latin typeface="DM Serif Display"/>
              <a:ea typeface="DM Serif Display"/>
              <a:cs typeface="DM Serif Display"/>
              <a:sym typeface="DM Serif Display"/>
            </a:endParaRPr>
          </a:p>
        </p:txBody>
      </p:sp>
      <p:sp>
        <p:nvSpPr>
          <p:cNvPr id="117" name="Google Shape;117;p23"/>
          <p:cNvSpPr txBox="1"/>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erif Display"/>
                <a:ea typeface="DM Serif Display"/>
                <a:cs typeface="DM Serif Display"/>
                <a:sym typeface="DM Serif Display"/>
              </a:rPr>
              <a:t>Results</a:t>
            </a:r>
            <a:endParaRPr sz="1200">
              <a:solidFill>
                <a:srgbClr val="FFFFFF"/>
              </a:solidFill>
              <a:latin typeface="DM Serif Display"/>
              <a:ea typeface="DM Serif Display"/>
              <a:cs typeface="DM Serif Display"/>
              <a:sym typeface="DM Serif Display"/>
            </a:endParaRPr>
          </a:p>
        </p:txBody>
      </p:sp>
      <p:sp>
        <p:nvSpPr>
          <p:cNvPr id="118" name="Google Shape;118;p23"/>
          <p:cNvSpPr txBox="1"/>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pen Sans Light"/>
                <a:ea typeface="Open Sans Light"/>
                <a:cs typeface="Open Sans Light"/>
                <a:sym typeface="Open Sans Light"/>
              </a:rPr>
              <a:t>The results of our models</a:t>
            </a:r>
            <a:endParaRPr sz="1000">
              <a:solidFill>
                <a:srgbClr val="FFFFFF"/>
              </a:solidFill>
              <a:latin typeface="Open Sans Light"/>
              <a:ea typeface="Open Sans Light"/>
              <a:cs typeface="Open Sans Light"/>
              <a:sym typeface="Open Sans Light"/>
            </a:endParaRPr>
          </a:p>
        </p:txBody>
      </p:sp>
      <p:sp>
        <p:nvSpPr>
          <p:cNvPr id="119" name="Google Shape;119;p23"/>
          <p:cNvSpPr txBox="1"/>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DM Serif Display"/>
                <a:ea typeface="DM Serif Display"/>
                <a:cs typeface="DM Serif Display"/>
                <a:sym typeface="DM Serif Display"/>
              </a:rPr>
              <a:t>05</a:t>
            </a:r>
            <a:endParaRPr sz="4800">
              <a:solidFill>
                <a:srgbClr val="FFFFFF"/>
              </a:solidFill>
              <a:latin typeface="DM Serif Display"/>
              <a:ea typeface="DM Serif Display"/>
              <a:cs typeface="DM Serif Display"/>
              <a:sym typeface="DM Serif Display"/>
            </a:endParaRPr>
          </a:p>
        </p:txBody>
      </p:sp>
      <p:sp>
        <p:nvSpPr>
          <p:cNvPr id="120" name="Google Shape;120;p23"/>
          <p:cNvSpPr txBox="1"/>
          <p:nvPr/>
        </p:nvSpPr>
        <p:spPr>
          <a:xfrm>
            <a:off x="5015575" y="3781525"/>
            <a:ext cx="11286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DM Serif Display"/>
                <a:ea typeface="DM Serif Display"/>
                <a:cs typeface="DM Serif Display"/>
                <a:sym typeface="DM Serif Display"/>
              </a:rPr>
              <a:t>Conclusion</a:t>
            </a:r>
            <a:endParaRPr sz="1200">
              <a:solidFill>
                <a:srgbClr val="FFFFFF"/>
              </a:solidFill>
              <a:latin typeface="DM Serif Display"/>
              <a:ea typeface="DM Serif Display"/>
              <a:cs typeface="DM Serif Display"/>
              <a:sym typeface="DM Serif Display"/>
            </a:endParaRPr>
          </a:p>
        </p:txBody>
      </p:sp>
      <p:sp>
        <p:nvSpPr>
          <p:cNvPr id="121" name="Google Shape;121;p23"/>
          <p:cNvSpPr txBox="1"/>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Open Sans Light"/>
                <a:ea typeface="Open Sans Light"/>
                <a:cs typeface="Open Sans Light"/>
                <a:sym typeface="Open Sans Light"/>
              </a:rPr>
              <a:t>Summary of the whole presentation</a:t>
            </a:r>
            <a:endParaRPr sz="1000">
              <a:solidFill>
                <a:srgbClr val="FFFFFF"/>
              </a:solidFill>
              <a:latin typeface="Open Sans Light"/>
              <a:ea typeface="Open Sans Light"/>
              <a:cs typeface="Open Sans Light"/>
              <a:sym typeface="Open Sans Light"/>
            </a:endParaRPr>
          </a:p>
        </p:txBody>
      </p:sp>
      <p:sp>
        <p:nvSpPr>
          <p:cNvPr id="122" name="Google Shape;122;p23"/>
          <p:cNvSpPr txBox="1"/>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DM Serif Display"/>
                <a:ea typeface="DM Serif Display"/>
                <a:cs typeface="DM Serif Display"/>
                <a:sym typeface="DM Serif Display"/>
              </a:rPr>
              <a:t>06</a:t>
            </a:r>
            <a:endParaRPr sz="4800">
              <a:solidFill>
                <a:srgbClr val="FFFFFF"/>
              </a:solidFill>
              <a:latin typeface="DM Serif Display"/>
              <a:ea typeface="DM Serif Display"/>
              <a:cs typeface="DM Serif Display"/>
              <a:sym typeface="DM Serif Display"/>
            </a:endParaRPr>
          </a:p>
        </p:txBody>
      </p:sp>
      <p:sp>
        <p:nvSpPr>
          <p:cNvPr id="123" name="Google Shape;123;p23"/>
          <p:cNvSpPr txBox="1"/>
          <p:nvPr/>
        </p:nvSpPr>
        <p:spPr>
          <a:xfrm>
            <a:off x="723600" y="470626"/>
            <a:ext cx="2913000" cy="12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DM Serif Display"/>
                <a:ea typeface="DM Serif Display"/>
                <a:cs typeface="DM Serif Display"/>
                <a:sym typeface="DM Serif Display"/>
              </a:rPr>
              <a:t>Table of Contents</a:t>
            </a:r>
            <a:endParaRPr b="1" sz="2500">
              <a:solidFill>
                <a:srgbClr val="FFFFFF"/>
              </a:solidFill>
              <a:latin typeface="DM Serif Display"/>
              <a:ea typeface="DM Serif Display"/>
              <a:cs typeface="DM Serif Display"/>
              <a:sym typeface="DM Serif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 Trees Regressor</a:t>
            </a:r>
            <a:endParaRPr/>
          </a:p>
        </p:txBody>
      </p:sp>
      <p:sp>
        <p:nvSpPr>
          <p:cNvPr id="643" name="Google Shape;643;p41"/>
          <p:cNvSpPr txBox="1"/>
          <p:nvPr/>
        </p:nvSpPr>
        <p:spPr>
          <a:xfrm>
            <a:off x="653725" y="1338400"/>
            <a:ext cx="4854900" cy="26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Sans Condensed Light"/>
                <a:ea typeface="Fira Sans Condensed Light"/>
                <a:cs typeface="Fira Sans Condensed Light"/>
                <a:sym typeface="Fira Sans Condensed Light"/>
              </a:rPr>
              <a:t>Variance can be further reduced by splitting the trees randomly, instead of on a pre-selected information metric</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pic>
        <p:nvPicPr>
          <p:cNvPr id="644" name="Google Shape;644;p41"/>
          <p:cNvPicPr preferRelativeResize="0"/>
          <p:nvPr/>
        </p:nvPicPr>
        <p:blipFill>
          <a:blip r:embed="rId3">
            <a:alphaModFix/>
          </a:blip>
          <a:stretch>
            <a:fillRect/>
          </a:stretch>
        </p:blipFill>
        <p:spPr>
          <a:xfrm>
            <a:off x="2953375" y="2321764"/>
            <a:ext cx="5902275" cy="20968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a:t>
            </a:r>
            <a:endParaRPr/>
          </a:p>
        </p:txBody>
      </p:sp>
      <p:pic>
        <p:nvPicPr>
          <p:cNvPr id="650" name="Google Shape;650;p42"/>
          <p:cNvPicPr preferRelativeResize="0"/>
          <p:nvPr/>
        </p:nvPicPr>
        <p:blipFill>
          <a:blip r:embed="rId3">
            <a:alphaModFix/>
          </a:blip>
          <a:stretch>
            <a:fillRect/>
          </a:stretch>
        </p:blipFill>
        <p:spPr>
          <a:xfrm>
            <a:off x="5387825" y="1168050"/>
            <a:ext cx="2857500" cy="3324225"/>
          </a:xfrm>
          <a:prstGeom prst="rect">
            <a:avLst/>
          </a:prstGeom>
          <a:noFill/>
          <a:ln>
            <a:noFill/>
          </a:ln>
        </p:spPr>
      </p:pic>
      <p:sp>
        <p:nvSpPr>
          <p:cNvPr id="651" name="Google Shape;651;p42"/>
          <p:cNvSpPr txBox="1"/>
          <p:nvPr/>
        </p:nvSpPr>
        <p:spPr>
          <a:xfrm>
            <a:off x="653725" y="1614925"/>
            <a:ext cx="4468800" cy="263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Add trees that minimizes a “loss” function</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chemeClr val="lt2"/>
              </a:buClr>
              <a:buSzPts val="1800"/>
              <a:buFont typeface="Fira Sans Condensed Light"/>
              <a:buChar char="●"/>
            </a:pPr>
            <a:r>
              <a:rPr lang="en" sz="1800">
                <a:solidFill>
                  <a:schemeClr val="lt2"/>
                </a:solidFill>
                <a:latin typeface="Fira Sans Condensed Light"/>
                <a:ea typeface="Fira Sans Condensed Light"/>
                <a:cs typeface="Fira Sans Condensed Light"/>
                <a:sym typeface="Fira Sans Condensed Light"/>
              </a:rPr>
              <a:t>Parameterize the trees and use gradient descent to find the set of parameters for the new trees</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4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these Models</a:t>
            </a:r>
            <a:endParaRPr/>
          </a:p>
        </p:txBody>
      </p:sp>
      <p:grpSp>
        <p:nvGrpSpPr>
          <p:cNvPr id="657" name="Google Shape;657;p43"/>
          <p:cNvGrpSpPr/>
          <p:nvPr/>
        </p:nvGrpSpPr>
        <p:grpSpPr>
          <a:xfrm>
            <a:off x="3466895" y="1903046"/>
            <a:ext cx="2210395" cy="2090466"/>
            <a:chOff x="1040275" y="238125"/>
            <a:chExt cx="5538450" cy="5237950"/>
          </a:xfrm>
        </p:grpSpPr>
        <p:sp>
          <p:nvSpPr>
            <p:cNvPr id="658" name="Google Shape;658;p43"/>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3"/>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3"/>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3"/>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3"/>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3"/>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3"/>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3"/>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3"/>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3"/>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3"/>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3"/>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43"/>
          <p:cNvSpPr txBox="1"/>
          <p:nvPr>
            <p:ph idx="4294967295" type="subTitle"/>
          </p:nvPr>
        </p:nvSpPr>
        <p:spPr>
          <a:xfrm>
            <a:off x="860625" y="2337500"/>
            <a:ext cx="2208600" cy="701400"/>
          </a:xfrm>
          <a:prstGeom prst="rect">
            <a:avLst/>
          </a:prstGeom>
        </p:spPr>
        <p:txBody>
          <a:bodyPr anchorCtr="0" anchor="t" bIns="91425" lIns="91425" spcFirstLastPara="1" rIns="91425" wrap="square" tIns="182875">
            <a:noAutofit/>
          </a:bodyPr>
          <a:lstStyle/>
          <a:p>
            <a:pPr indent="0" lvl="0" marL="0" rtl="0" algn="r">
              <a:lnSpc>
                <a:spcPct val="100000"/>
              </a:lnSpc>
              <a:spcBef>
                <a:spcPts val="0"/>
              </a:spcBef>
              <a:spcAft>
                <a:spcPts val="1600"/>
              </a:spcAft>
              <a:buNone/>
            </a:pPr>
            <a:r>
              <a:rPr lang="en" sz="1400"/>
              <a:t>Decision boundary stepping across many variables</a:t>
            </a:r>
            <a:endParaRPr sz="1400"/>
          </a:p>
        </p:txBody>
      </p:sp>
      <p:sp>
        <p:nvSpPr>
          <p:cNvPr id="884" name="Google Shape;884;p43"/>
          <p:cNvSpPr txBox="1"/>
          <p:nvPr>
            <p:ph idx="4294967295" type="subTitle"/>
          </p:nvPr>
        </p:nvSpPr>
        <p:spPr>
          <a:xfrm>
            <a:off x="6074974" y="1697138"/>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a:t>
            </a:r>
            <a:endParaRPr sz="1400"/>
          </a:p>
        </p:txBody>
      </p:sp>
      <p:sp>
        <p:nvSpPr>
          <p:cNvPr id="885" name="Google Shape;885;p43"/>
          <p:cNvSpPr txBox="1"/>
          <p:nvPr>
            <p:ph idx="4294967295" type="subTitle"/>
          </p:nvPr>
        </p:nvSpPr>
        <p:spPr>
          <a:xfrm>
            <a:off x="6074974" y="3294263"/>
            <a:ext cx="2208600" cy="701400"/>
          </a:xfrm>
          <a:prstGeom prst="rect">
            <a:avLst/>
          </a:prstGeom>
        </p:spPr>
        <p:txBody>
          <a:bodyPr anchorCtr="0" anchor="t" bIns="91425" lIns="91425" spcFirstLastPara="1" rIns="91425" wrap="square" tIns="182875">
            <a:noAutofit/>
          </a:bodyPr>
          <a:lstStyle/>
          <a:p>
            <a:pPr indent="0" lvl="0" marL="0" rtl="0" algn="l">
              <a:lnSpc>
                <a:spcPct val="100000"/>
              </a:lnSpc>
              <a:spcBef>
                <a:spcPts val="0"/>
              </a:spcBef>
              <a:spcAft>
                <a:spcPts val="1600"/>
              </a:spcAft>
              <a:buNone/>
            </a:pPr>
            <a:r>
              <a:rPr lang="en" sz="1400"/>
              <a:t>…..</a:t>
            </a:r>
            <a:endParaRPr sz="1400"/>
          </a:p>
        </p:txBody>
      </p:sp>
      <p:cxnSp>
        <p:nvCxnSpPr>
          <p:cNvPr id="886" name="Google Shape;886;p43"/>
          <p:cNvCxnSpPr>
            <a:stCxn id="884" idx="1"/>
          </p:cNvCxnSpPr>
          <p:nvPr/>
        </p:nvCxnSpPr>
        <p:spPr>
          <a:xfrm flipH="1">
            <a:off x="5172574" y="2047838"/>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887" name="Google Shape;887;p43"/>
          <p:cNvCxnSpPr>
            <a:stCxn id="885" idx="1"/>
          </p:cNvCxnSpPr>
          <p:nvPr/>
        </p:nvCxnSpPr>
        <p:spPr>
          <a:xfrm rot="10800000">
            <a:off x="4590274" y="3202463"/>
            <a:ext cx="1484700" cy="4425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888" name="Google Shape;888;p43"/>
          <p:cNvCxnSpPr>
            <a:stCxn id="883" idx="3"/>
          </p:cNvCxnSpPr>
          <p:nvPr/>
        </p:nvCxnSpPr>
        <p:spPr>
          <a:xfrm>
            <a:off x="3069225" y="2688200"/>
            <a:ext cx="841800" cy="0"/>
          </a:xfrm>
          <a:prstGeom prst="straightConnector1">
            <a:avLst/>
          </a:prstGeom>
          <a:noFill/>
          <a:ln cap="flat" cmpd="sng" w="19050">
            <a:solidFill>
              <a:srgbClr val="F3F3F3"/>
            </a:solidFill>
            <a:prstDash val="solid"/>
            <a:round/>
            <a:headEnd len="med" w="med" type="oval"/>
            <a:tailEnd len="med" w="med" type="none"/>
          </a:ln>
        </p:spPr>
      </p:cxnSp>
      <p:sp>
        <p:nvSpPr>
          <p:cNvPr id="889" name="Google Shape;889;p43"/>
          <p:cNvSpPr txBox="1"/>
          <p:nvPr>
            <p:ph idx="4294967295" type="subTitle"/>
          </p:nvPr>
        </p:nvSpPr>
        <p:spPr>
          <a:xfrm>
            <a:off x="860625" y="1968536"/>
            <a:ext cx="2208600" cy="496500"/>
          </a:xfrm>
          <a:prstGeom prst="rect">
            <a:avLst/>
          </a:prstGeom>
        </p:spPr>
        <p:txBody>
          <a:bodyPr anchorCtr="0" anchor="t" bIns="91425" lIns="91425" spcFirstLastPara="1" rIns="91425" wrap="square" tIns="274300">
            <a:noAutofit/>
          </a:bodyPr>
          <a:lstStyle/>
          <a:p>
            <a:pPr indent="0" lvl="0" marL="0" rtl="0" algn="r">
              <a:spcBef>
                <a:spcPts val="0"/>
              </a:spcBef>
              <a:spcAft>
                <a:spcPts val="1600"/>
              </a:spcAft>
              <a:buNone/>
            </a:pPr>
            <a:r>
              <a:rPr b="1" lang="en" sz="1600">
                <a:latin typeface="Rajdhani"/>
                <a:ea typeface="Rajdhani"/>
                <a:cs typeface="Rajdhani"/>
                <a:sym typeface="Rajdhani"/>
              </a:rPr>
              <a:t>Why Tree Regressors?</a:t>
            </a:r>
            <a:endParaRPr b="1" sz="1600">
              <a:latin typeface="Rajdhani"/>
              <a:ea typeface="Rajdhani"/>
              <a:cs typeface="Rajdhani"/>
              <a:sym typeface="Rajdhani"/>
            </a:endParaRPr>
          </a:p>
        </p:txBody>
      </p:sp>
      <p:sp>
        <p:nvSpPr>
          <p:cNvPr id="890" name="Google Shape;890;p43"/>
          <p:cNvSpPr txBox="1"/>
          <p:nvPr>
            <p:ph idx="4294967295" type="subTitle"/>
          </p:nvPr>
        </p:nvSpPr>
        <p:spPr>
          <a:xfrm>
            <a:off x="6074975" y="1406550"/>
            <a:ext cx="23802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b="1" lang="en" sz="1600">
                <a:latin typeface="Rajdhani"/>
                <a:ea typeface="Rajdhani"/>
                <a:cs typeface="Rajdhani"/>
                <a:sym typeface="Rajdhani"/>
              </a:rPr>
              <a:t>What Objective Function?</a:t>
            </a:r>
            <a:br>
              <a:rPr b="1" lang="en" sz="1600">
                <a:latin typeface="Rajdhani"/>
                <a:ea typeface="Rajdhani"/>
                <a:cs typeface="Rajdhani"/>
                <a:sym typeface="Rajdhani"/>
              </a:rPr>
            </a:br>
            <a:r>
              <a:rPr lang="en" sz="1400">
                <a:latin typeface="Rajdhani"/>
                <a:ea typeface="Rajdhani"/>
                <a:cs typeface="Rajdhani"/>
                <a:sym typeface="Rajdhani"/>
              </a:rPr>
              <a:t>RMSE</a:t>
            </a:r>
            <a:endParaRPr sz="1400">
              <a:latin typeface="Rajdhani"/>
              <a:ea typeface="Rajdhani"/>
              <a:cs typeface="Rajdhani"/>
              <a:sym typeface="Rajdhani"/>
            </a:endParaRPr>
          </a:p>
          <a:p>
            <a:pPr indent="0" lvl="0" marL="0" rtl="0" algn="l">
              <a:spcBef>
                <a:spcPts val="1600"/>
              </a:spcBef>
              <a:spcAft>
                <a:spcPts val="1600"/>
              </a:spcAft>
              <a:buNone/>
            </a:pPr>
            <a:r>
              <a:t/>
            </a:r>
            <a:endParaRPr b="1" sz="1600">
              <a:latin typeface="Rajdhani"/>
              <a:ea typeface="Rajdhani"/>
              <a:cs typeface="Rajdhani"/>
              <a:sym typeface="Rajdhani"/>
            </a:endParaRPr>
          </a:p>
        </p:txBody>
      </p:sp>
      <p:sp>
        <p:nvSpPr>
          <p:cNvPr id="891" name="Google Shape;891;p43"/>
          <p:cNvSpPr txBox="1"/>
          <p:nvPr>
            <p:ph idx="4294967295" type="subTitle"/>
          </p:nvPr>
        </p:nvSpPr>
        <p:spPr>
          <a:xfrm>
            <a:off x="6074975" y="2925275"/>
            <a:ext cx="24864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b="1" lang="en" sz="1600">
                <a:latin typeface="Rajdhani"/>
                <a:ea typeface="Rajdhani"/>
                <a:cs typeface="Rajdhani"/>
                <a:sym typeface="Rajdhani"/>
              </a:rPr>
              <a:t>What models worked best?</a:t>
            </a:r>
            <a:br>
              <a:rPr b="1" lang="en" sz="1600">
                <a:latin typeface="Rajdhani"/>
                <a:ea typeface="Rajdhani"/>
                <a:cs typeface="Rajdhani"/>
                <a:sym typeface="Rajdhani"/>
              </a:rPr>
            </a:br>
            <a:r>
              <a:rPr b="1" lang="en" sz="1400">
                <a:latin typeface="Rajdhani"/>
                <a:ea typeface="Rajdhani"/>
                <a:cs typeface="Rajdhani"/>
                <a:sym typeface="Rajdhani"/>
              </a:rPr>
              <a:t>Decision Trees</a:t>
            </a:r>
            <a:r>
              <a:rPr lang="en" sz="1400">
                <a:latin typeface="Rajdhani"/>
                <a:ea typeface="Rajdhani"/>
                <a:cs typeface="Rajdhani"/>
                <a:sym typeface="Rajdhani"/>
              </a:rPr>
              <a:t> for Fraud Detection</a:t>
            </a:r>
            <a:br>
              <a:rPr lang="en" sz="1400">
                <a:latin typeface="Rajdhani"/>
                <a:ea typeface="Rajdhani"/>
                <a:cs typeface="Rajdhani"/>
                <a:sym typeface="Rajdhani"/>
              </a:rPr>
            </a:br>
            <a:r>
              <a:rPr b="1" lang="en" sz="1400">
                <a:latin typeface="Rajdhani"/>
                <a:ea typeface="Rajdhani"/>
                <a:cs typeface="Rajdhani"/>
                <a:sym typeface="Rajdhani"/>
              </a:rPr>
              <a:t>Random Forest Regressor</a:t>
            </a:r>
            <a:r>
              <a:rPr lang="en" sz="1400">
                <a:latin typeface="Rajdhani"/>
                <a:ea typeface="Rajdhani"/>
                <a:cs typeface="Rajdhani"/>
                <a:sym typeface="Rajdhani"/>
              </a:rPr>
              <a:t> for Claim Regression</a:t>
            </a:r>
            <a:br>
              <a:rPr lang="en" sz="1400">
                <a:latin typeface="Rajdhani"/>
                <a:ea typeface="Rajdhani"/>
                <a:cs typeface="Rajdhani"/>
                <a:sym typeface="Rajdhani"/>
              </a:rPr>
            </a:br>
            <a:r>
              <a:rPr b="1" lang="en" sz="1400">
                <a:latin typeface="Rajdhani"/>
                <a:ea typeface="Rajdhani"/>
                <a:cs typeface="Rajdhani"/>
                <a:sym typeface="Rajdhani"/>
              </a:rPr>
              <a:t>Extra Trees </a:t>
            </a:r>
            <a:r>
              <a:rPr lang="en" sz="1400">
                <a:latin typeface="Rajdhani"/>
                <a:ea typeface="Rajdhani"/>
                <a:cs typeface="Rajdhani"/>
                <a:sym typeface="Rajdhani"/>
              </a:rPr>
              <a:t>for Claim Classification</a:t>
            </a:r>
            <a:endParaRPr sz="1400">
              <a:latin typeface="Rajdhani"/>
              <a:ea typeface="Rajdhani"/>
              <a:cs typeface="Rajdhani"/>
              <a:sym typeface="Rajdhani"/>
            </a:endParaRPr>
          </a:p>
          <a:p>
            <a:pPr indent="0" lvl="0" marL="0" rtl="0" algn="l">
              <a:spcBef>
                <a:spcPts val="1600"/>
              </a:spcBef>
              <a:spcAft>
                <a:spcPts val="0"/>
              </a:spcAft>
              <a:buNone/>
            </a:pPr>
            <a:r>
              <a:t/>
            </a:r>
            <a:endParaRPr b="1" sz="1600">
              <a:latin typeface="Rajdhani"/>
              <a:ea typeface="Rajdhani"/>
              <a:cs typeface="Rajdhani"/>
              <a:sym typeface="Rajdhani"/>
            </a:endParaRPr>
          </a:p>
          <a:p>
            <a:pPr indent="0" lvl="0" marL="0" rtl="0" algn="l">
              <a:spcBef>
                <a:spcPts val="1600"/>
              </a:spcBef>
              <a:spcAft>
                <a:spcPts val="1600"/>
              </a:spcAft>
              <a:buNone/>
            </a:pPr>
            <a:r>
              <a:t/>
            </a:r>
            <a:endParaRPr b="1" sz="1600">
              <a:latin typeface="Rajdhani"/>
              <a:ea typeface="Rajdhani"/>
              <a:cs typeface="Rajdhani"/>
              <a:sym typeface="Rajdha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44"/>
          <p:cNvSpPr txBox="1"/>
          <p:nvPr>
            <p:ph idx="1" type="subTitle"/>
          </p:nvPr>
        </p:nvSpPr>
        <p:spPr>
          <a:xfrm>
            <a:off x="623213" y="1212388"/>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Combining models trained on “bags” of data</a:t>
            </a:r>
            <a:endParaRPr/>
          </a:p>
        </p:txBody>
      </p:sp>
      <p:sp>
        <p:nvSpPr>
          <p:cNvPr id="897" name="Google Shape;897;p44"/>
          <p:cNvSpPr txBox="1"/>
          <p:nvPr>
            <p:ph idx="3" type="subTitle"/>
          </p:nvPr>
        </p:nvSpPr>
        <p:spPr>
          <a:xfrm>
            <a:off x="2499425" y="128820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Weighing up the hard-to-classify cases</a:t>
            </a:r>
            <a:endParaRPr/>
          </a:p>
        </p:txBody>
      </p:sp>
      <p:sp>
        <p:nvSpPr>
          <p:cNvPr id="898" name="Google Shape;898;p44"/>
          <p:cNvSpPr txBox="1"/>
          <p:nvPr>
            <p:ph type="title"/>
          </p:nvPr>
        </p:nvSpPr>
        <p:spPr>
          <a:xfrm>
            <a:off x="960113" y="2436075"/>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Bagging</a:t>
            </a:r>
            <a:endParaRPr/>
          </a:p>
        </p:txBody>
      </p:sp>
      <p:sp>
        <p:nvSpPr>
          <p:cNvPr id="899" name="Google Shape;899;p44"/>
          <p:cNvSpPr txBox="1"/>
          <p:nvPr>
            <p:ph idx="5" type="title"/>
          </p:nvPr>
        </p:nvSpPr>
        <p:spPr>
          <a:xfrm>
            <a:off x="2836336" y="2436075"/>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Boosting</a:t>
            </a:r>
            <a:endParaRPr/>
          </a:p>
        </p:txBody>
      </p:sp>
      <p:sp>
        <p:nvSpPr>
          <p:cNvPr id="900" name="Google Shape;900;p44"/>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Ensemble Methods</a:t>
            </a:r>
            <a:endParaRPr/>
          </a:p>
        </p:txBody>
      </p:sp>
      <p:sp>
        <p:nvSpPr>
          <p:cNvPr id="901" name="Google Shape;901;p44"/>
          <p:cNvSpPr txBox="1"/>
          <p:nvPr>
            <p:ph idx="1" type="subTitle"/>
          </p:nvPr>
        </p:nvSpPr>
        <p:spPr>
          <a:xfrm>
            <a:off x="623213" y="28918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Reduces variance</a:t>
            </a:r>
            <a:endParaRPr/>
          </a:p>
        </p:txBody>
      </p:sp>
      <p:sp>
        <p:nvSpPr>
          <p:cNvPr id="902" name="Google Shape;902;p44"/>
          <p:cNvSpPr txBox="1"/>
          <p:nvPr>
            <p:ph idx="1" type="subTitle"/>
          </p:nvPr>
        </p:nvSpPr>
        <p:spPr>
          <a:xfrm>
            <a:off x="2499413" y="28918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rPr lang="en"/>
              <a:t>Reduces bias</a:t>
            </a:r>
            <a:endParaRPr/>
          </a:p>
        </p:txBody>
      </p:sp>
      <p:pic>
        <p:nvPicPr>
          <p:cNvPr id="903" name="Google Shape;903;p44"/>
          <p:cNvPicPr preferRelativeResize="0"/>
          <p:nvPr/>
        </p:nvPicPr>
        <p:blipFill>
          <a:blip r:embed="rId3">
            <a:alphaModFix/>
          </a:blip>
          <a:stretch>
            <a:fillRect/>
          </a:stretch>
        </p:blipFill>
        <p:spPr>
          <a:xfrm>
            <a:off x="4712526" y="1730425"/>
            <a:ext cx="3803149" cy="212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7" name="Shape 907"/>
        <p:cNvGrpSpPr/>
        <p:nvPr/>
      </p:nvGrpSpPr>
      <p:grpSpPr>
        <a:xfrm>
          <a:off x="0" y="0"/>
          <a:ext cx="0" cy="0"/>
          <a:chOff x="0" y="0"/>
          <a:chExt cx="0" cy="0"/>
        </a:xfrm>
      </p:grpSpPr>
      <p:sp>
        <p:nvSpPr>
          <p:cNvPr id="908" name="Google Shape;908;p45"/>
          <p:cNvSpPr txBox="1"/>
          <p:nvPr>
            <p:ph type="title"/>
          </p:nvPr>
        </p:nvSpPr>
        <p:spPr>
          <a:xfrm>
            <a:off x="720000" y="188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Results</a:t>
            </a:r>
            <a:endParaRPr b="0" sz="2000"/>
          </a:p>
          <a:p>
            <a:pPr indent="0" lvl="0" marL="0" rtl="0" algn="ctr">
              <a:spcBef>
                <a:spcPts val="0"/>
              </a:spcBef>
              <a:spcAft>
                <a:spcPts val="0"/>
              </a:spcAft>
              <a:buNone/>
            </a:pPr>
            <a:r>
              <a:rPr b="0" lang="en" sz="2000"/>
              <a:t>Taking Claim Regression as Example</a:t>
            </a:r>
            <a:endParaRPr b="0" sz="2000"/>
          </a:p>
        </p:txBody>
      </p:sp>
      <p:graphicFrame>
        <p:nvGraphicFramePr>
          <p:cNvPr id="909" name="Google Shape;909;p45"/>
          <p:cNvGraphicFramePr/>
          <p:nvPr/>
        </p:nvGraphicFramePr>
        <p:xfrm>
          <a:off x="5568863" y="1825350"/>
          <a:ext cx="3000000" cy="3000000"/>
        </p:xfrm>
        <a:graphic>
          <a:graphicData uri="http://schemas.openxmlformats.org/drawingml/2006/table">
            <a:tbl>
              <a:tblPr>
                <a:noFill/>
                <a:tableStyleId>{020BD327-F083-4445-9707-DC107A3C2673}</a:tableStyleId>
              </a:tblPr>
              <a:tblGrid>
                <a:gridCol w="1509500"/>
                <a:gridCol w="1509500"/>
              </a:tblGrid>
              <a:tr h="874025">
                <a:tc>
                  <a:txBody>
                    <a:bodyPr/>
                    <a:lstStyle/>
                    <a:p>
                      <a:pPr indent="0" lvl="0" marL="0" rtl="0" algn="ctr">
                        <a:spcBef>
                          <a:spcPts val="0"/>
                        </a:spcBef>
                        <a:spcAft>
                          <a:spcPts val="0"/>
                        </a:spcAft>
                        <a:buNone/>
                      </a:pPr>
                      <a:r>
                        <a:rPr b="1" lang="en" sz="1800">
                          <a:solidFill>
                            <a:srgbClr val="F3F3F3"/>
                          </a:solidFill>
                          <a:latin typeface="Rajdhani"/>
                          <a:ea typeface="Rajdhani"/>
                          <a:cs typeface="Rajdhani"/>
                          <a:sym typeface="Rajdhani"/>
                        </a:rPr>
                        <a:t>A</a:t>
                      </a:r>
                      <a:endParaRPr b="1" sz="18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ExtraTrees</a:t>
                      </a:r>
                      <a:endParaRPr b="1" sz="18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759950">
                <a:tc>
                  <a:txBody>
                    <a:bodyPr/>
                    <a:lstStyle/>
                    <a:p>
                      <a:pPr indent="0" lvl="0" marL="0" rtl="0" algn="ctr">
                        <a:spcBef>
                          <a:spcPts val="0"/>
                        </a:spcBef>
                        <a:spcAft>
                          <a:spcPts val="0"/>
                        </a:spcAft>
                        <a:buNone/>
                      </a:pPr>
                      <a:r>
                        <a:rPr b="1" lang="en" sz="1800">
                          <a:solidFill>
                            <a:srgbClr val="F3F3F3"/>
                          </a:solidFill>
                          <a:latin typeface="Rajdhani"/>
                          <a:ea typeface="Rajdhani"/>
                          <a:cs typeface="Rajdhani"/>
                          <a:sym typeface="Rajdhani"/>
                        </a:rPr>
                        <a:t>B</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AdaBoost</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759950">
                <a:tc>
                  <a:txBody>
                    <a:bodyPr/>
                    <a:lstStyle/>
                    <a:p>
                      <a:pPr indent="0" lvl="0" marL="0" rtl="0" algn="ctr">
                        <a:spcBef>
                          <a:spcPts val="0"/>
                        </a:spcBef>
                        <a:spcAft>
                          <a:spcPts val="0"/>
                        </a:spcAft>
                        <a:buNone/>
                      </a:pPr>
                      <a:r>
                        <a:rPr b="1" lang="en" sz="1800">
                          <a:solidFill>
                            <a:srgbClr val="F3F3F3"/>
                          </a:solidFill>
                          <a:latin typeface="Rajdhani"/>
                          <a:ea typeface="Rajdhani"/>
                          <a:cs typeface="Rajdhani"/>
                          <a:sym typeface="Rajdhani"/>
                        </a:rPr>
                        <a:t>C</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1800">
                          <a:solidFill>
                            <a:schemeClr val="lt2"/>
                          </a:solidFill>
                          <a:latin typeface="Rajdhani"/>
                          <a:ea typeface="Rajdhani"/>
                          <a:cs typeface="Rajdhani"/>
                          <a:sym typeface="Rajdhani"/>
                        </a:rPr>
                        <a:t>Bagging</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bl>
          </a:graphicData>
        </a:graphic>
      </p:graphicFrame>
      <p:pic>
        <p:nvPicPr>
          <p:cNvPr id="910" name="Google Shape;910;p45"/>
          <p:cNvPicPr preferRelativeResize="0"/>
          <p:nvPr/>
        </p:nvPicPr>
        <p:blipFill>
          <a:blip r:embed="rId4">
            <a:alphaModFix/>
          </a:blip>
          <a:stretch>
            <a:fillRect/>
          </a:stretch>
        </p:blipFill>
        <p:spPr>
          <a:xfrm>
            <a:off x="538875" y="1374803"/>
            <a:ext cx="4489200" cy="3028400"/>
          </a:xfrm>
          <a:prstGeom prst="rect">
            <a:avLst/>
          </a:prstGeom>
          <a:noFill/>
          <a:ln>
            <a:noFill/>
          </a:ln>
        </p:spPr>
      </p:pic>
      <p:sp>
        <p:nvSpPr>
          <p:cNvPr id="911" name="Google Shape;911;p45"/>
          <p:cNvSpPr txBox="1"/>
          <p:nvPr/>
        </p:nvSpPr>
        <p:spPr>
          <a:xfrm rot="-5400000">
            <a:off x="303850" y="3152675"/>
            <a:ext cx="17247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ira Sans Condensed"/>
                <a:ea typeface="Fira Sans Condensed"/>
                <a:cs typeface="Fira Sans Condensed"/>
                <a:sym typeface="Fira Sans Condensed"/>
              </a:rPr>
              <a:t>ExtraTreesRegressor</a:t>
            </a:r>
            <a:endParaRPr b="1" sz="1000">
              <a:latin typeface="Fira Sans Condensed"/>
              <a:ea typeface="Fira Sans Condensed"/>
              <a:cs typeface="Fira Sans Condensed"/>
              <a:sym typeface="Fira Sans Condensed"/>
            </a:endParaRPr>
          </a:p>
        </p:txBody>
      </p:sp>
      <p:sp>
        <p:nvSpPr>
          <p:cNvPr id="912" name="Google Shape;912;p45"/>
          <p:cNvSpPr txBox="1"/>
          <p:nvPr/>
        </p:nvSpPr>
        <p:spPr>
          <a:xfrm rot="-5400000">
            <a:off x="748750" y="3152675"/>
            <a:ext cx="17247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ira Sans Condensed"/>
                <a:ea typeface="Fira Sans Condensed"/>
                <a:cs typeface="Fira Sans Condensed"/>
                <a:sym typeface="Fira Sans Condensed"/>
              </a:rPr>
              <a:t>AdaBoost</a:t>
            </a:r>
            <a:r>
              <a:rPr b="1" lang="en" sz="1000">
                <a:latin typeface="Fira Sans Condensed"/>
                <a:ea typeface="Fira Sans Condensed"/>
                <a:cs typeface="Fira Sans Condensed"/>
                <a:sym typeface="Fira Sans Condensed"/>
              </a:rPr>
              <a:t>Regressor</a:t>
            </a:r>
            <a:endParaRPr b="1" sz="1000">
              <a:latin typeface="Fira Sans Condensed"/>
              <a:ea typeface="Fira Sans Condensed"/>
              <a:cs typeface="Fira Sans Condensed"/>
              <a:sym typeface="Fira Sans Condensed"/>
            </a:endParaRPr>
          </a:p>
        </p:txBody>
      </p:sp>
      <p:sp>
        <p:nvSpPr>
          <p:cNvPr id="913" name="Google Shape;913;p45"/>
          <p:cNvSpPr txBox="1"/>
          <p:nvPr/>
        </p:nvSpPr>
        <p:spPr>
          <a:xfrm rot="-5400000">
            <a:off x="1193650" y="3152675"/>
            <a:ext cx="17247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ira Sans Condensed"/>
                <a:ea typeface="Fira Sans Condensed"/>
                <a:cs typeface="Fira Sans Condensed"/>
                <a:sym typeface="Fira Sans Condensed"/>
              </a:rPr>
              <a:t>Bagging</a:t>
            </a:r>
            <a:r>
              <a:rPr b="1" lang="en" sz="1000">
                <a:latin typeface="Fira Sans Condensed"/>
                <a:ea typeface="Fira Sans Condensed"/>
                <a:cs typeface="Fira Sans Condensed"/>
                <a:sym typeface="Fira Sans Condensed"/>
              </a:rPr>
              <a:t>Regressor</a:t>
            </a:r>
            <a:endParaRPr b="1" sz="1000">
              <a:latin typeface="Fira Sans Condensed"/>
              <a:ea typeface="Fira Sans Condensed"/>
              <a:cs typeface="Fira Sans Condensed"/>
              <a:sym typeface="Fira Sans Condensed"/>
            </a:endParaRPr>
          </a:p>
        </p:txBody>
      </p:sp>
      <p:sp>
        <p:nvSpPr>
          <p:cNvPr id="914" name="Google Shape;914;p45"/>
          <p:cNvSpPr txBox="1"/>
          <p:nvPr>
            <p:ph idx="4294967295" type="subTitle"/>
          </p:nvPr>
        </p:nvSpPr>
        <p:spPr>
          <a:xfrm>
            <a:off x="6272800" y="1301325"/>
            <a:ext cx="2213100" cy="44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TOP 3 Picks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46"/>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920" name="Google Shape;920;p46"/>
          <p:cNvSpPr txBox="1"/>
          <p:nvPr>
            <p:ph type="title"/>
          </p:nvPr>
        </p:nvSpPr>
        <p:spPr>
          <a:xfrm>
            <a:off x="1287100" y="2720860"/>
            <a:ext cx="1841400" cy="401700"/>
          </a:xfrm>
          <a:prstGeom prst="rect">
            <a:avLst/>
          </a:prstGeom>
        </p:spPr>
        <p:txBody>
          <a:bodyPr anchorCtr="0" anchor="b" bIns="91425" lIns="91425" spcFirstLastPara="1" rIns="36000" wrap="square" tIns="91425">
            <a:noAutofit/>
          </a:bodyPr>
          <a:lstStyle/>
          <a:p>
            <a:pPr indent="0" lvl="0" marL="0" rtl="0" algn="ctr">
              <a:spcBef>
                <a:spcPts val="0"/>
              </a:spcBef>
              <a:spcAft>
                <a:spcPts val="0"/>
              </a:spcAft>
              <a:buNone/>
            </a:pPr>
            <a:r>
              <a:rPr lang="en"/>
              <a:t>Risk Profiling - Pricing Insurance</a:t>
            </a:r>
            <a:endParaRPr/>
          </a:p>
        </p:txBody>
      </p:sp>
      <p:sp>
        <p:nvSpPr>
          <p:cNvPr id="921" name="Google Shape;921;p46"/>
          <p:cNvSpPr txBox="1"/>
          <p:nvPr>
            <p:ph idx="2" type="title"/>
          </p:nvPr>
        </p:nvSpPr>
        <p:spPr>
          <a:xfrm>
            <a:off x="5433599" y="3028935"/>
            <a:ext cx="1841400" cy="401700"/>
          </a:xfrm>
          <a:prstGeom prst="rect">
            <a:avLst/>
          </a:prstGeom>
        </p:spPr>
        <p:txBody>
          <a:bodyPr anchorCtr="0" anchor="b" bIns="91425" lIns="91425" spcFirstLastPara="1" rIns="36000" wrap="square" tIns="91425">
            <a:noAutofit/>
          </a:bodyPr>
          <a:lstStyle/>
          <a:p>
            <a:pPr indent="0" lvl="0" marL="0" rtl="0" algn="ctr">
              <a:spcBef>
                <a:spcPts val="0"/>
              </a:spcBef>
              <a:spcAft>
                <a:spcPts val="0"/>
              </a:spcAft>
              <a:buNone/>
            </a:pPr>
            <a:r>
              <a:rPr lang="en"/>
              <a:t>Fraud Cases</a:t>
            </a:r>
            <a:endParaRPr/>
          </a:p>
        </p:txBody>
      </p:sp>
      <p:pic>
        <p:nvPicPr>
          <p:cNvPr id="922" name="Google Shape;922;p46"/>
          <p:cNvPicPr preferRelativeResize="0"/>
          <p:nvPr/>
        </p:nvPicPr>
        <p:blipFill>
          <a:blip r:embed="rId4">
            <a:alphaModFix/>
          </a:blip>
          <a:stretch>
            <a:fillRect/>
          </a:stretch>
        </p:blipFill>
        <p:spPr>
          <a:xfrm>
            <a:off x="783613" y="1471161"/>
            <a:ext cx="2848375" cy="1052660"/>
          </a:xfrm>
          <a:prstGeom prst="rect">
            <a:avLst/>
          </a:prstGeom>
          <a:noFill/>
          <a:ln>
            <a:noFill/>
          </a:ln>
        </p:spPr>
      </p:pic>
      <p:pic>
        <p:nvPicPr>
          <p:cNvPr id="923" name="Google Shape;923;p46"/>
          <p:cNvPicPr preferRelativeResize="0"/>
          <p:nvPr/>
        </p:nvPicPr>
        <p:blipFill>
          <a:blip r:embed="rId5">
            <a:alphaModFix/>
          </a:blip>
          <a:stretch>
            <a:fillRect/>
          </a:stretch>
        </p:blipFill>
        <p:spPr>
          <a:xfrm>
            <a:off x="5134338" y="1352125"/>
            <a:ext cx="2439925" cy="1550075"/>
          </a:xfrm>
          <a:prstGeom prst="rect">
            <a:avLst/>
          </a:prstGeom>
          <a:noFill/>
          <a:ln>
            <a:noFill/>
          </a:ln>
        </p:spPr>
      </p:pic>
      <p:pic>
        <p:nvPicPr>
          <p:cNvPr id="924" name="Google Shape;924;p46"/>
          <p:cNvPicPr preferRelativeResize="0"/>
          <p:nvPr/>
        </p:nvPicPr>
        <p:blipFill>
          <a:blip r:embed="rId6">
            <a:alphaModFix/>
          </a:blip>
          <a:stretch>
            <a:fillRect/>
          </a:stretch>
        </p:blipFill>
        <p:spPr>
          <a:xfrm>
            <a:off x="4585274" y="3557338"/>
            <a:ext cx="3538075" cy="1303225"/>
          </a:xfrm>
          <a:prstGeom prst="rect">
            <a:avLst/>
          </a:prstGeom>
          <a:noFill/>
          <a:ln>
            <a:noFill/>
          </a:ln>
        </p:spPr>
      </p:pic>
      <p:pic>
        <p:nvPicPr>
          <p:cNvPr id="925" name="Google Shape;925;p46"/>
          <p:cNvPicPr preferRelativeResize="0"/>
          <p:nvPr/>
        </p:nvPicPr>
        <p:blipFill>
          <a:blip r:embed="rId7">
            <a:alphaModFix/>
          </a:blip>
          <a:stretch>
            <a:fillRect/>
          </a:stretch>
        </p:blipFill>
        <p:spPr>
          <a:xfrm>
            <a:off x="935875" y="3178957"/>
            <a:ext cx="2543875" cy="17441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9" name="Shape 929"/>
        <p:cNvGrpSpPr/>
        <p:nvPr/>
      </p:nvGrpSpPr>
      <p:grpSpPr>
        <a:xfrm>
          <a:off x="0" y="0"/>
          <a:ext cx="0" cy="0"/>
          <a:chOff x="0" y="0"/>
          <a:chExt cx="0" cy="0"/>
        </a:xfrm>
      </p:grpSpPr>
      <p:sp>
        <p:nvSpPr>
          <p:cNvPr id="930" name="Google Shape;930;p47"/>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p4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a:t>
            </a:r>
            <a:endParaRPr/>
          </a:p>
        </p:txBody>
      </p:sp>
      <p:sp>
        <p:nvSpPr>
          <p:cNvPr id="936" name="Google Shape;936;p48"/>
          <p:cNvSpPr txBox="1"/>
          <p:nvPr>
            <p:ph idx="4294967295" type="subTitle"/>
          </p:nvPr>
        </p:nvSpPr>
        <p:spPr>
          <a:xfrm>
            <a:off x="-255800" y="3831525"/>
            <a:ext cx="3422700" cy="6798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Accurate prediction</a:t>
            </a:r>
            <a:endParaRPr sz="1400">
              <a:solidFill>
                <a:schemeClr val="lt2"/>
              </a:solidFill>
            </a:endParaRPr>
          </a:p>
          <a:p>
            <a:pPr indent="0" lvl="0" marL="0" rtl="0" algn="ctr">
              <a:lnSpc>
                <a:spcPct val="100000"/>
              </a:lnSpc>
              <a:spcBef>
                <a:spcPts val="1600"/>
              </a:spcBef>
              <a:spcAft>
                <a:spcPts val="0"/>
              </a:spcAft>
              <a:buNone/>
            </a:pPr>
            <a:r>
              <a:t/>
            </a:r>
            <a:endParaRPr sz="1400"/>
          </a:p>
          <a:p>
            <a:pPr indent="0" lvl="0" marL="0" rtl="0" algn="ctr">
              <a:lnSpc>
                <a:spcPct val="100000"/>
              </a:lnSpc>
              <a:spcBef>
                <a:spcPts val="1600"/>
              </a:spcBef>
              <a:spcAft>
                <a:spcPts val="0"/>
              </a:spcAft>
              <a:buNone/>
            </a:pPr>
            <a:r>
              <a:t/>
            </a:r>
            <a:endParaRPr sz="1400"/>
          </a:p>
          <a:p>
            <a:pPr indent="0" lvl="0" marL="0" rtl="0" algn="ctr">
              <a:lnSpc>
                <a:spcPct val="100000"/>
              </a:lnSpc>
              <a:spcBef>
                <a:spcPts val="1600"/>
              </a:spcBef>
              <a:spcAft>
                <a:spcPts val="1600"/>
              </a:spcAft>
              <a:buNone/>
            </a:pPr>
            <a:r>
              <a:t/>
            </a:r>
            <a:endParaRPr sz="1400"/>
          </a:p>
        </p:txBody>
      </p:sp>
      <p:sp>
        <p:nvSpPr>
          <p:cNvPr id="937" name="Google Shape;937;p48"/>
          <p:cNvSpPr txBox="1"/>
          <p:nvPr>
            <p:ph idx="4294967295" type="subTitle"/>
          </p:nvPr>
        </p:nvSpPr>
        <p:spPr>
          <a:xfrm>
            <a:off x="3805900" y="3779475"/>
            <a:ext cx="1532400" cy="7839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Product marketing - recommendation</a:t>
            </a:r>
            <a:endParaRPr sz="1400">
              <a:solidFill>
                <a:schemeClr val="lt2"/>
              </a:solidFill>
            </a:endParaRPr>
          </a:p>
          <a:p>
            <a:pPr indent="0" lvl="0" marL="0" rtl="0" algn="ctr">
              <a:lnSpc>
                <a:spcPct val="100000"/>
              </a:lnSpc>
              <a:spcBef>
                <a:spcPts val="1600"/>
              </a:spcBef>
              <a:spcAft>
                <a:spcPts val="1600"/>
              </a:spcAft>
              <a:buNone/>
            </a:pPr>
            <a:r>
              <a:t/>
            </a:r>
            <a:endParaRPr sz="1400"/>
          </a:p>
        </p:txBody>
      </p:sp>
      <p:sp>
        <p:nvSpPr>
          <p:cNvPr id="938" name="Google Shape;938;p48"/>
          <p:cNvSpPr txBox="1"/>
          <p:nvPr>
            <p:ph idx="4294967295" type="subTitle"/>
          </p:nvPr>
        </p:nvSpPr>
        <p:spPr>
          <a:xfrm>
            <a:off x="2260100" y="1966525"/>
            <a:ext cx="1532400" cy="606000"/>
          </a:xfrm>
          <a:prstGeom prst="rect">
            <a:avLst/>
          </a:prstGeom>
        </p:spPr>
        <p:txBody>
          <a:bodyPr anchorCtr="0" anchor="b" bIns="0"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Operational cost saving</a:t>
            </a:r>
            <a:endParaRPr sz="1400">
              <a:solidFill>
                <a:srgbClr val="F3F3F3"/>
              </a:solidFill>
            </a:endParaRPr>
          </a:p>
        </p:txBody>
      </p:sp>
      <p:sp>
        <p:nvSpPr>
          <p:cNvPr id="939" name="Google Shape;939;p48"/>
          <p:cNvSpPr txBox="1"/>
          <p:nvPr>
            <p:ph idx="4294967295" type="subTitle"/>
          </p:nvPr>
        </p:nvSpPr>
        <p:spPr>
          <a:xfrm>
            <a:off x="6897400" y="3779475"/>
            <a:ext cx="1532400" cy="783900"/>
          </a:xfrm>
          <a:prstGeom prst="rect">
            <a:avLst/>
          </a:prstGeom>
        </p:spPr>
        <p:txBody>
          <a:bodyPr anchorCtr="0" anchor="t" bIns="0"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Customer Segmentation - Tailored Profiling </a:t>
            </a:r>
            <a:endParaRPr sz="1400">
              <a:solidFill>
                <a:schemeClr val="lt2"/>
              </a:solidFill>
            </a:endParaRPr>
          </a:p>
          <a:p>
            <a:pPr indent="0" lvl="0" marL="0" rtl="0" algn="ctr">
              <a:lnSpc>
                <a:spcPct val="100000"/>
              </a:lnSpc>
              <a:spcBef>
                <a:spcPts val="1600"/>
              </a:spcBef>
              <a:spcAft>
                <a:spcPts val="1600"/>
              </a:spcAft>
              <a:buNone/>
            </a:pPr>
            <a:r>
              <a:t/>
            </a:r>
            <a:endParaRPr sz="1400"/>
          </a:p>
        </p:txBody>
      </p:sp>
      <p:sp>
        <p:nvSpPr>
          <p:cNvPr id="940" name="Google Shape;940;p48"/>
          <p:cNvSpPr txBox="1"/>
          <p:nvPr>
            <p:ph idx="4294967295" type="subTitle"/>
          </p:nvPr>
        </p:nvSpPr>
        <p:spPr>
          <a:xfrm>
            <a:off x="5426212" y="2434106"/>
            <a:ext cx="1532400" cy="436500"/>
          </a:xfrm>
          <a:prstGeom prst="rect">
            <a:avLst/>
          </a:prstGeom>
        </p:spPr>
        <p:txBody>
          <a:bodyPr anchorCtr="0" anchor="b" bIns="0"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Risk Profiling </a:t>
            </a:r>
            <a:endParaRPr sz="1400">
              <a:solidFill>
                <a:schemeClr val="lt2"/>
              </a:solidFill>
            </a:endParaRPr>
          </a:p>
          <a:p>
            <a:pPr indent="0" lvl="0" marL="0" rtl="0" algn="ctr">
              <a:lnSpc>
                <a:spcPct val="100000"/>
              </a:lnSpc>
              <a:spcBef>
                <a:spcPts val="1600"/>
              </a:spcBef>
              <a:spcAft>
                <a:spcPts val="1600"/>
              </a:spcAft>
              <a:buNone/>
            </a:pPr>
            <a:r>
              <a:t/>
            </a:r>
            <a:endParaRPr sz="1400"/>
          </a:p>
        </p:txBody>
      </p:sp>
      <p:sp>
        <p:nvSpPr>
          <p:cNvPr id="941" name="Google Shape;941;p48"/>
          <p:cNvSpPr txBox="1"/>
          <p:nvPr>
            <p:ph idx="4294967295" type="subTitle"/>
          </p:nvPr>
        </p:nvSpPr>
        <p:spPr>
          <a:xfrm>
            <a:off x="2147500" y="149126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Operational</a:t>
            </a:r>
            <a:endParaRPr b="1" sz="1800">
              <a:solidFill>
                <a:srgbClr val="F3F3F3"/>
              </a:solidFill>
              <a:latin typeface="Rajdhani"/>
              <a:ea typeface="Rajdhani"/>
              <a:cs typeface="Rajdhani"/>
              <a:sym typeface="Rajdhani"/>
            </a:endParaRPr>
          </a:p>
        </p:txBody>
      </p:sp>
      <p:sp>
        <p:nvSpPr>
          <p:cNvPr id="942" name="Google Shape;942;p48"/>
          <p:cNvSpPr txBox="1"/>
          <p:nvPr>
            <p:ph idx="4294967295" type="subTitle"/>
          </p:nvPr>
        </p:nvSpPr>
        <p:spPr>
          <a:xfrm>
            <a:off x="5338300" y="1532302"/>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Risk</a:t>
            </a:r>
            <a:endParaRPr b="1" sz="1800">
              <a:solidFill>
                <a:srgbClr val="F3F3F3"/>
              </a:solidFill>
              <a:latin typeface="Rajdhani"/>
              <a:ea typeface="Rajdhani"/>
              <a:cs typeface="Rajdhani"/>
              <a:sym typeface="Rajdhani"/>
            </a:endParaRPr>
          </a:p>
        </p:txBody>
      </p:sp>
      <p:sp>
        <p:nvSpPr>
          <p:cNvPr id="943" name="Google Shape;943;p48"/>
          <p:cNvSpPr txBox="1"/>
          <p:nvPr>
            <p:ph idx="4294967295" type="subTitle"/>
          </p:nvPr>
        </p:nvSpPr>
        <p:spPr>
          <a:xfrm>
            <a:off x="6514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Trends</a:t>
            </a:r>
            <a:endParaRPr b="1" sz="1800">
              <a:solidFill>
                <a:srgbClr val="F3F3F3"/>
              </a:solidFill>
              <a:latin typeface="Rajdhani"/>
              <a:ea typeface="Rajdhani"/>
              <a:cs typeface="Rajdhani"/>
              <a:sym typeface="Rajdhani"/>
            </a:endParaRPr>
          </a:p>
        </p:txBody>
      </p:sp>
      <p:sp>
        <p:nvSpPr>
          <p:cNvPr id="944" name="Google Shape;944;p48"/>
          <p:cNvSpPr txBox="1"/>
          <p:nvPr>
            <p:ph idx="4294967295" type="subTitle"/>
          </p:nvPr>
        </p:nvSpPr>
        <p:spPr>
          <a:xfrm>
            <a:off x="68344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Customization</a:t>
            </a:r>
            <a:endParaRPr b="1" sz="1800">
              <a:solidFill>
                <a:srgbClr val="F3F3F3"/>
              </a:solidFill>
              <a:latin typeface="Rajdhani"/>
              <a:ea typeface="Rajdhani"/>
              <a:cs typeface="Rajdhani"/>
              <a:sym typeface="Rajdhani"/>
            </a:endParaRPr>
          </a:p>
        </p:txBody>
      </p:sp>
      <p:sp>
        <p:nvSpPr>
          <p:cNvPr id="945" name="Google Shape;945;p48"/>
          <p:cNvSpPr txBox="1"/>
          <p:nvPr>
            <p:ph idx="4294967295" type="subTitle"/>
          </p:nvPr>
        </p:nvSpPr>
        <p:spPr>
          <a:xfrm>
            <a:off x="3742900" y="3401014"/>
            <a:ext cx="1658400" cy="371400"/>
          </a:xfrm>
          <a:prstGeom prst="rect">
            <a:avLst/>
          </a:prstGeom>
        </p:spPr>
        <p:txBody>
          <a:bodyPr anchorCtr="0" anchor="ctr" bIns="0" lIns="91425" spcFirstLastPara="1" rIns="91425" wrap="square" tIns="255600">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Marketing</a:t>
            </a:r>
            <a:endParaRPr b="1" sz="1800">
              <a:solidFill>
                <a:srgbClr val="F3F3F3"/>
              </a:solidFill>
              <a:latin typeface="Rajdhani"/>
              <a:ea typeface="Rajdhani"/>
              <a:cs typeface="Rajdhani"/>
              <a:sym typeface="Rajdhani"/>
            </a:endParaRPr>
          </a:p>
        </p:txBody>
      </p:sp>
      <p:sp>
        <p:nvSpPr>
          <p:cNvPr id="946" name="Google Shape;946;p48"/>
          <p:cNvSpPr/>
          <p:nvPr/>
        </p:nvSpPr>
        <p:spPr>
          <a:xfrm>
            <a:off x="1194250" y="26763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2739950" y="26763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4285650" y="26763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5831350" y="26763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7377050" y="2676375"/>
            <a:ext cx="572700" cy="5727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 name="Google Shape;951;p48"/>
          <p:cNvCxnSpPr>
            <a:stCxn id="946" idx="6"/>
            <a:endCxn id="947" idx="2"/>
          </p:cNvCxnSpPr>
          <p:nvPr/>
        </p:nvCxnSpPr>
        <p:spPr>
          <a:xfrm>
            <a:off x="1766950" y="2962725"/>
            <a:ext cx="972900" cy="0"/>
          </a:xfrm>
          <a:prstGeom prst="straightConnector1">
            <a:avLst/>
          </a:prstGeom>
          <a:noFill/>
          <a:ln cap="flat" cmpd="sng" w="19050">
            <a:solidFill>
              <a:srgbClr val="F3F3F3"/>
            </a:solidFill>
            <a:prstDash val="solid"/>
            <a:round/>
            <a:headEnd len="med" w="med" type="none"/>
            <a:tailEnd len="med" w="med" type="none"/>
          </a:ln>
        </p:spPr>
      </p:cxnSp>
      <p:cxnSp>
        <p:nvCxnSpPr>
          <p:cNvPr id="952" name="Google Shape;952;p48"/>
          <p:cNvCxnSpPr>
            <a:stCxn id="947" idx="6"/>
            <a:endCxn id="948" idx="2"/>
          </p:cNvCxnSpPr>
          <p:nvPr/>
        </p:nvCxnSpPr>
        <p:spPr>
          <a:xfrm>
            <a:off x="3312650" y="2962725"/>
            <a:ext cx="972900" cy="0"/>
          </a:xfrm>
          <a:prstGeom prst="straightConnector1">
            <a:avLst/>
          </a:prstGeom>
          <a:noFill/>
          <a:ln cap="flat" cmpd="sng" w="19050">
            <a:solidFill>
              <a:srgbClr val="F3F3F3"/>
            </a:solidFill>
            <a:prstDash val="solid"/>
            <a:round/>
            <a:headEnd len="med" w="med" type="none"/>
            <a:tailEnd len="med" w="med" type="none"/>
          </a:ln>
        </p:spPr>
      </p:cxnSp>
      <p:cxnSp>
        <p:nvCxnSpPr>
          <p:cNvPr id="953" name="Google Shape;953;p48"/>
          <p:cNvCxnSpPr>
            <a:stCxn id="948" idx="6"/>
            <a:endCxn id="949" idx="2"/>
          </p:cNvCxnSpPr>
          <p:nvPr/>
        </p:nvCxnSpPr>
        <p:spPr>
          <a:xfrm>
            <a:off x="4858350" y="2962725"/>
            <a:ext cx="972900" cy="0"/>
          </a:xfrm>
          <a:prstGeom prst="straightConnector1">
            <a:avLst/>
          </a:prstGeom>
          <a:noFill/>
          <a:ln cap="flat" cmpd="sng" w="19050">
            <a:solidFill>
              <a:srgbClr val="F3F3F3"/>
            </a:solidFill>
            <a:prstDash val="solid"/>
            <a:round/>
            <a:headEnd len="med" w="med" type="none"/>
            <a:tailEnd len="med" w="med" type="none"/>
          </a:ln>
        </p:spPr>
      </p:cxnSp>
      <p:cxnSp>
        <p:nvCxnSpPr>
          <p:cNvPr id="954" name="Google Shape;954;p48"/>
          <p:cNvCxnSpPr>
            <a:stCxn id="949" idx="6"/>
            <a:endCxn id="950" idx="2"/>
          </p:cNvCxnSpPr>
          <p:nvPr/>
        </p:nvCxnSpPr>
        <p:spPr>
          <a:xfrm>
            <a:off x="6404050" y="2962725"/>
            <a:ext cx="972900" cy="0"/>
          </a:xfrm>
          <a:prstGeom prst="straightConnector1">
            <a:avLst/>
          </a:prstGeom>
          <a:noFill/>
          <a:ln cap="flat" cmpd="sng" w="19050">
            <a:solidFill>
              <a:srgbClr val="F3F3F3"/>
            </a:solidFill>
            <a:prstDash val="solid"/>
            <a:round/>
            <a:headEnd len="med" w="med" type="none"/>
            <a:tailEnd len="med" w="med" type="none"/>
          </a:ln>
        </p:spPr>
      </p:cxnSp>
      <p:grpSp>
        <p:nvGrpSpPr>
          <p:cNvPr id="955" name="Google Shape;955;p48"/>
          <p:cNvGrpSpPr/>
          <p:nvPr/>
        </p:nvGrpSpPr>
        <p:grpSpPr>
          <a:xfrm>
            <a:off x="1332734" y="2826965"/>
            <a:ext cx="288452" cy="275353"/>
            <a:chOff x="4126815" y="2760704"/>
            <a:chExt cx="380393" cy="363118"/>
          </a:xfrm>
        </p:grpSpPr>
        <p:sp>
          <p:nvSpPr>
            <p:cNvPr id="956" name="Google Shape;956;p48"/>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8"/>
          <p:cNvGrpSpPr/>
          <p:nvPr/>
        </p:nvGrpSpPr>
        <p:grpSpPr>
          <a:xfrm>
            <a:off x="2885622" y="2824148"/>
            <a:ext cx="281276" cy="280987"/>
            <a:chOff x="2497275" y="2744159"/>
            <a:chExt cx="370930" cy="370549"/>
          </a:xfrm>
        </p:grpSpPr>
        <p:sp>
          <p:nvSpPr>
            <p:cNvPr id="961" name="Google Shape;961;p48"/>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48"/>
          <p:cNvSpPr/>
          <p:nvPr/>
        </p:nvSpPr>
        <p:spPr>
          <a:xfrm>
            <a:off x="5973409" y="2847079"/>
            <a:ext cx="288483" cy="235125"/>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48"/>
          <p:cNvGrpSpPr/>
          <p:nvPr/>
        </p:nvGrpSpPr>
        <p:grpSpPr>
          <a:xfrm>
            <a:off x="4417196" y="2834313"/>
            <a:ext cx="309505" cy="260656"/>
            <a:chOff x="2171474" y="3369229"/>
            <a:chExt cx="408156" cy="343737"/>
          </a:xfrm>
        </p:grpSpPr>
        <p:sp>
          <p:nvSpPr>
            <p:cNvPr id="969" name="Google Shape;969;p48"/>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8"/>
          <p:cNvGrpSpPr/>
          <p:nvPr/>
        </p:nvGrpSpPr>
        <p:grpSpPr>
          <a:xfrm>
            <a:off x="7526466" y="2827568"/>
            <a:ext cx="273857" cy="274147"/>
            <a:chOff x="7538896" y="1970156"/>
            <a:chExt cx="361147" cy="361529"/>
          </a:xfrm>
        </p:grpSpPr>
        <p:sp>
          <p:nvSpPr>
            <p:cNvPr id="974" name="Google Shape;974;p48"/>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3" name="Shape 983"/>
        <p:cNvGrpSpPr/>
        <p:nvPr/>
      </p:nvGrpSpPr>
      <p:grpSpPr>
        <a:xfrm>
          <a:off x="0" y="0"/>
          <a:ext cx="0" cy="0"/>
          <a:chOff x="0" y="0"/>
          <a:chExt cx="0" cy="0"/>
        </a:xfrm>
      </p:grpSpPr>
      <p:sp>
        <p:nvSpPr>
          <p:cNvPr id="984" name="Google Shape;984;p49"/>
          <p:cNvSpPr txBox="1"/>
          <p:nvPr>
            <p:ph type="title"/>
          </p:nvPr>
        </p:nvSpPr>
        <p:spPr>
          <a:xfrm>
            <a:off x="311700" y="2062500"/>
            <a:ext cx="85206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$4,000,000,000,000+</a:t>
            </a:r>
            <a:endParaRPr/>
          </a:p>
        </p:txBody>
      </p:sp>
      <p:sp>
        <p:nvSpPr>
          <p:cNvPr id="985" name="Google Shape;985;p49"/>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800"/>
              <a:t>*Total value annually lost by corporations due to fraud</a:t>
            </a:r>
            <a:br>
              <a:rPr lang="en" sz="1800"/>
            </a:br>
            <a:br>
              <a:rPr lang="en" sz="1800"/>
            </a:br>
            <a:r>
              <a:rPr i="1" lang="en" sz="2400"/>
              <a:t>Data</a:t>
            </a:r>
            <a:r>
              <a:rPr lang="en" sz="2400"/>
              <a:t> can change that</a:t>
            </a:r>
            <a:endParaRPr sz="2400"/>
          </a:p>
        </p:txBody>
      </p:sp>
      <p:grpSp>
        <p:nvGrpSpPr>
          <p:cNvPr id="986" name="Google Shape;986;p49"/>
          <p:cNvGrpSpPr/>
          <p:nvPr/>
        </p:nvGrpSpPr>
        <p:grpSpPr>
          <a:xfrm>
            <a:off x="4324300" y="1372400"/>
            <a:ext cx="495400" cy="473150"/>
            <a:chOff x="4324300" y="1536075"/>
            <a:chExt cx="495400" cy="473150"/>
          </a:xfrm>
        </p:grpSpPr>
        <p:cxnSp>
          <p:nvCxnSpPr>
            <p:cNvPr id="987" name="Google Shape;987;p49"/>
            <p:cNvCxnSpPr>
              <a:stCxn id="988" idx="2"/>
              <a:endCxn id="989" idx="5"/>
            </p:cNvCxnSpPr>
            <p:nvPr/>
          </p:nvCxnSpPr>
          <p:spPr>
            <a:xfrm rot="10800000">
              <a:off x="4391000" y="1747325"/>
              <a:ext cx="272700" cy="222900"/>
            </a:xfrm>
            <a:prstGeom prst="straightConnector1">
              <a:avLst/>
            </a:prstGeom>
            <a:noFill/>
            <a:ln cap="flat" cmpd="sng" w="19050">
              <a:solidFill>
                <a:srgbClr val="F3F3F3"/>
              </a:solidFill>
              <a:prstDash val="solid"/>
              <a:round/>
              <a:headEnd len="med" w="med" type="none"/>
              <a:tailEnd len="med" w="med" type="none"/>
            </a:ln>
          </p:spPr>
        </p:cxnSp>
        <p:sp>
          <p:nvSpPr>
            <p:cNvPr id="989" name="Google Shape;989;p49"/>
            <p:cNvSpPr/>
            <p:nvPr/>
          </p:nvSpPr>
          <p:spPr>
            <a:xfrm>
              <a:off x="4324300" y="16807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4741700" y="15360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4663700" y="193122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49"/>
            <p:cNvCxnSpPr>
              <a:stCxn id="989" idx="7"/>
              <a:endCxn id="990" idx="2"/>
            </p:cNvCxnSpPr>
            <p:nvPr/>
          </p:nvCxnSpPr>
          <p:spPr>
            <a:xfrm flipH="1" rot="10800000">
              <a:off x="4390877" y="1575198"/>
              <a:ext cx="350700" cy="117000"/>
            </a:xfrm>
            <a:prstGeom prst="straightConnector1">
              <a:avLst/>
            </a:prstGeom>
            <a:noFill/>
            <a:ln cap="flat" cmpd="sng" w="19050">
              <a:solidFill>
                <a:srgbClr val="F3F3F3"/>
              </a:solidFill>
              <a:prstDash val="solid"/>
              <a:round/>
              <a:headEnd len="med" w="med" type="none"/>
              <a:tailEnd len="med" w="med" type="none"/>
            </a:ln>
          </p:spPr>
        </p:cxnSp>
        <p:cxnSp>
          <p:nvCxnSpPr>
            <p:cNvPr id="992" name="Google Shape;992;p49"/>
            <p:cNvCxnSpPr>
              <a:stCxn id="988" idx="7"/>
              <a:endCxn id="990" idx="4"/>
            </p:cNvCxnSpPr>
            <p:nvPr/>
          </p:nvCxnSpPr>
          <p:spPr>
            <a:xfrm flipH="1" rot="10800000">
              <a:off x="4730277" y="1614148"/>
              <a:ext cx="50400" cy="328500"/>
            </a:xfrm>
            <a:prstGeom prst="straightConnector1">
              <a:avLst/>
            </a:prstGeom>
            <a:noFill/>
            <a:ln cap="flat" cmpd="sng" w="19050">
              <a:solidFill>
                <a:srgbClr val="F3F3F3"/>
              </a:solidFill>
              <a:prstDash val="solid"/>
              <a:round/>
              <a:headEnd len="med" w="med" type="none"/>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6" name="Shape 996"/>
        <p:cNvGrpSpPr/>
        <p:nvPr/>
      </p:nvGrpSpPr>
      <p:grpSpPr>
        <a:xfrm>
          <a:off x="0" y="0"/>
          <a:ext cx="0" cy="0"/>
          <a:chOff x="0" y="0"/>
          <a:chExt cx="0" cy="0"/>
        </a:xfrm>
      </p:grpSpPr>
      <p:sp>
        <p:nvSpPr>
          <p:cNvPr id="997" name="Google Shape;997;p5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Thank You!</a:t>
            </a:r>
            <a:endParaRPr sz="4300">
              <a:solidFill>
                <a:srgbClr val="F3F3F3"/>
              </a:solidFill>
            </a:endParaRPr>
          </a:p>
        </p:txBody>
      </p:sp>
      <p:pic>
        <p:nvPicPr>
          <p:cNvPr id="998" name="Google Shape;998;p50"/>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999" name="Google Shape;999;p50"/>
          <p:cNvPicPr preferRelativeResize="0"/>
          <p:nvPr/>
        </p:nvPicPr>
        <p:blipFill rotWithShape="1">
          <a:blip r:embed="rId5">
            <a:alphaModFix/>
          </a:blip>
          <a:srcRect b="0" l="25302" r="25297" t="0"/>
          <a:stretch/>
        </p:blipFill>
        <p:spPr>
          <a:xfrm>
            <a:off x="5268950" y="1356950"/>
            <a:ext cx="2845450" cy="3240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5515200" y="1434600"/>
            <a:ext cx="31344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29" name="Google Shape;129;p24"/>
          <p:cNvSpPr txBox="1"/>
          <p:nvPr>
            <p:ph idx="1" type="subTitle"/>
          </p:nvPr>
        </p:nvSpPr>
        <p:spPr>
          <a:xfrm>
            <a:off x="1753813"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Explore the possibilities of InsureTech in Hong Kong by analysing the trends in data. </a:t>
            </a:r>
            <a:endParaRPr/>
          </a:p>
          <a:p>
            <a:pPr indent="0" lvl="0" marL="0" rtl="0" algn="r">
              <a:spcBef>
                <a:spcPts val="0"/>
              </a:spcBef>
              <a:spcAft>
                <a:spcPts val="0"/>
              </a:spcAft>
              <a:buNone/>
            </a:pPr>
            <a:r>
              <a:rPr lang="en"/>
              <a:t>We use the latest trends in Data Analytics to explore risk profiling and claims prediction</a:t>
            </a:r>
            <a:endParaRPr/>
          </a:p>
        </p:txBody>
      </p:sp>
      <p:cxnSp>
        <p:nvCxnSpPr>
          <p:cNvPr id="130" name="Google Shape;130;p24"/>
          <p:cNvCxnSpPr/>
          <p:nvPr/>
        </p:nvCxnSpPr>
        <p:spPr>
          <a:xfrm>
            <a:off x="5471500"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3" name="Shape 1003"/>
        <p:cNvGrpSpPr/>
        <p:nvPr/>
      </p:nvGrpSpPr>
      <p:grpSpPr>
        <a:xfrm>
          <a:off x="0" y="0"/>
          <a:ext cx="0" cy="0"/>
          <a:chOff x="0" y="0"/>
          <a:chExt cx="0" cy="0"/>
        </a:xfrm>
      </p:grpSpPr>
      <p:sp>
        <p:nvSpPr>
          <p:cNvPr id="1004" name="Google Shape;1004;p51"/>
          <p:cNvSpPr txBox="1"/>
          <p:nvPr>
            <p:ph idx="1" type="body"/>
          </p:nvPr>
        </p:nvSpPr>
        <p:spPr>
          <a:xfrm>
            <a:off x="720000" y="1152475"/>
            <a:ext cx="7704000" cy="3990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FEFEF"/>
                </a:solidFill>
                <a:latin typeface="Rajdhani"/>
                <a:ea typeface="Rajdhani"/>
                <a:cs typeface="Rajdhani"/>
                <a:sym typeface="Rajdhani"/>
              </a:rPr>
              <a:t>Health Based</a:t>
            </a:r>
            <a:endParaRPr b="1" sz="1200">
              <a:solidFill>
                <a:srgbClr val="EFEFEF"/>
              </a:solidFill>
              <a:latin typeface="Rajdhani"/>
              <a:ea typeface="Rajdhani"/>
              <a:cs typeface="Rajdhani"/>
              <a:sym typeface="Rajdhani"/>
            </a:endParaRPr>
          </a:p>
          <a:p>
            <a:pPr indent="-304800" lvl="0" marL="457200" rtl="0" algn="l">
              <a:spcBef>
                <a:spcPts val="1600"/>
              </a:spcBef>
              <a:spcAft>
                <a:spcPts val="0"/>
              </a:spcAft>
              <a:buClr>
                <a:srgbClr val="EFEFEF"/>
              </a:buClr>
              <a:buSzPts val="1200"/>
              <a:buChar char="●"/>
            </a:pPr>
            <a:r>
              <a:rPr lang="en" sz="1200" u="sng">
                <a:solidFill>
                  <a:schemeClr val="lt2"/>
                </a:solidFill>
                <a:hlinkClick r:id="rId4"/>
              </a:rPr>
              <a:t>https://github.com/KabirRajput/Insurance-Cost-Analysis/blob/master/Health%20Care%20Cost%20Analysys_Prediction%20Python.ipynb</a:t>
            </a:r>
            <a:endParaRPr sz="1200">
              <a:solidFill>
                <a:srgbClr val="EFEFEF"/>
              </a:solidFill>
            </a:endParaRPr>
          </a:p>
          <a:p>
            <a:pPr indent="0" lvl="0" marL="0" rtl="0" algn="l">
              <a:spcBef>
                <a:spcPts val="1600"/>
              </a:spcBef>
              <a:spcAft>
                <a:spcPts val="0"/>
              </a:spcAft>
              <a:buNone/>
            </a:pPr>
            <a:r>
              <a:rPr b="1" lang="en" sz="1200">
                <a:solidFill>
                  <a:srgbClr val="EFEFEF"/>
                </a:solidFill>
                <a:latin typeface="Rajdhani"/>
                <a:ea typeface="Rajdhani"/>
                <a:cs typeface="Rajdhani"/>
                <a:sym typeface="Rajdhani"/>
              </a:rPr>
              <a:t>Car Claims</a:t>
            </a:r>
            <a:endParaRPr b="1" sz="1200">
              <a:solidFill>
                <a:srgbClr val="EFEFEF"/>
              </a:solidFill>
              <a:latin typeface="Rajdhani"/>
              <a:ea typeface="Rajdhani"/>
              <a:cs typeface="Rajdhani"/>
              <a:sym typeface="Rajdhani"/>
            </a:endParaRPr>
          </a:p>
          <a:p>
            <a:pPr indent="-304800" lvl="0" marL="457200" rtl="0" algn="l">
              <a:spcBef>
                <a:spcPts val="1600"/>
              </a:spcBef>
              <a:spcAft>
                <a:spcPts val="0"/>
              </a:spcAft>
              <a:buClr>
                <a:srgbClr val="EFEFEF"/>
              </a:buClr>
              <a:buSzPts val="1200"/>
              <a:buChar char="●"/>
            </a:pPr>
            <a:r>
              <a:rPr lang="en" sz="1200" u="sng">
                <a:solidFill>
                  <a:schemeClr val="hlink"/>
                </a:solidFill>
                <a:latin typeface="Arial"/>
                <a:ea typeface="Arial"/>
                <a:cs typeface="Arial"/>
                <a:sym typeface="Arial"/>
                <a:hlinkClick r:id="rId5"/>
              </a:rPr>
              <a:t>https://www.kaggle.com/c/ClaimPredictionChallenge/data</a:t>
            </a:r>
            <a:endParaRPr sz="1200">
              <a:solidFill>
                <a:srgbClr val="EFEFEF"/>
              </a:solidFill>
            </a:endParaRPr>
          </a:p>
          <a:p>
            <a:pPr indent="0" lvl="0" marL="0" rtl="0" algn="l">
              <a:spcBef>
                <a:spcPts val="1600"/>
              </a:spcBef>
              <a:spcAft>
                <a:spcPts val="0"/>
              </a:spcAft>
              <a:buNone/>
            </a:pPr>
            <a:r>
              <a:rPr b="1" lang="en" sz="1200">
                <a:solidFill>
                  <a:srgbClr val="EFEFEF"/>
                </a:solidFill>
                <a:latin typeface="Rajdhani"/>
                <a:ea typeface="Rajdhani"/>
                <a:cs typeface="Rajdhani"/>
                <a:sym typeface="Rajdhani"/>
              </a:rPr>
              <a:t>Fraud</a:t>
            </a:r>
            <a:endParaRPr b="1" sz="1200">
              <a:solidFill>
                <a:srgbClr val="EFEFEF"/>
              </a:solidFill>
              <a:latin typeface="Rajdhani"/>
              <a:ea typeface="Rajdhani"/>
              <a:cs typeface="Rajdhani"/>
              <a:sym typeface="Rajdhani"/>
            </a:endParaRPr>
          </a:p>
          <a:p>
            <a:pPr indent="-304800" lvl="0" marL="457200" rtl="0" algn="l">
              <a:spcBef>
                <a:spcPts val="1600"/>
              </a:spcBef>
              <a:spcAft>
                <a:spcPts val="0"/>
              </a:spcAft>
              <a:buClr>
                <a:srgbClr val="EFEFEF"/>
              </a:buClr>
              <a:buSzPts val="1200"/>
              <a:buChar char="●"/>
            </a:pPr>
            <a:r>
              <a:rPr lang="en" sz="1200" u="sng">
                <a:solidFill>
                  <a:schemeClr val="lt2"/>
                </a:solidFill>
                <a:latin typeface="Arial"/>
                <a:ea typeface="Arial"/>
                <a:cs typeface="Arial"/>
                <a:sym typeface="Arial"/>
                <a:hlinkClick r:id="rId6"/>
              </a:rPr>
              <a:t>https://www.finance-monthly.com/2018/07/fraud-epidemic-costs-3-2-trillion-globally/</a:t>
            </a:r>
            <a:endParaRPr sz="1200">
              <a:solidFill>
                <a:srgbClr val="EFEFEF"/>
              </a:solidFill>
            </a:endParaRPr>
          </a:p>
          <a:p>
            <a:pPr indent="-304800" lvl="0" marL="457200" rtl="0" algn="l">
              <a:spcBef>
                <a:spcPts val="0"/>
              </a:spcBef>
              <a:spcAft>
                <a:spcPts val="0"/>
              </a:spcAft>
              <a:buClr>
                <a:srgbClr val="EFEFEF"/>
              </a:buClr>
              <a:buSzPts val="1200"/>
              <a:buChar char="●"/>
            </a:pPr>
            <a:r>
              <a:rPr lang="en" sz="1200" u="sng">
                <a:solidFill>
                  <a:schemeClr val="hlink"/>
                </a:solidFill>
                <a:hlinkClick r:id="rId7"/>
              </a:rPr>
              <a:t>https://blog.usejournal.com/using-a-data-pipeline-to-predict-insurance-claim-fraud-6f8e85367294</a:t>
            </a:r>
            <a:endParaRPr sz="1200">
              <a:solidFill>
                <a:srgbClr val="EFEFEF"/>
              </a:solidFill>
            </a:endParaRPr>
          </a:p>
          <a:p>
            <a:pPr indent="0" lvl="0" marL="0" rtl="0" algn="l">
              <a:spcBef>
                <a:spcPts val="1600"/>
              </a:spcBef>
              <a:spcAft>
                <a:spcPts val="0"/>
              </a:spcAft>
              <a:buNone/>
            </a:pPr>
            <a:r>
              <a:t/>
            </a:r>
            <a:endParaRPr sz="1200">
              <a:solidFill>
                <a:srgbClr val="EFEFEF"/>
              </a:solidFill>
            </a:endParaRPr>
          </a:p>
          <a:p>
            <a:pPr indent="0" lvl="0" marL="0" rtl="0" algn="l">
              <a:spcBef>
                <a:spcPts val="1600"/>
              </a:spcBef>
              <a:spcAft>
                <a:spcPts val="0"/>
              </a:spcAft>
              <a:buNone/>
            </a:pPr>
            <a:r>
              <a:t/>
            </a:r>
            <a:endParaRPr sz="1200">
              <a:solidFill>
                <a:srgbClr val="EFEFEF"/>
              </a:solidFill>
            </a:endParaRPr>
          </a:p>
          <a:p>
            <a:pPr indent="0" lvl="0" marL="0" rtl="0" algn="l">
              <a:spcBef>
                <a:spcPts val="1600"/>
              </a:spcBef>
              <a:spcAft>
                <a:spcPts val="1600"/>
              </a:spcAft>
              <a:buNone/>
            </a:pPr>
            <a:r>
              <a:t/>
            </a:r>
            <a:endParaRPr b="1" sz="1200">
              <a:solidFill>
                <a:srgbClr val="EFEFEF"/>
              </a:solidFill>
              <a:latin typeface="Rajdhani"/>
              <a:ea typeface="Rajdhani"/>
              <a:cs typeface="Rajdhani"/>
              <a:sym typeface="Rajdhani"/>
            </a:endParaRPr>
          </a:p>
        </p:txBody>
      </p:sp>
      <p:sp>
        <p:nvSpPr>
          <p:cNvPr id="1005" name="Google Shape;1005;p51"/>
          <p:cNvSpPr txBox="1"/>
          <p:nvPr>
            <p:ph type="title"/>
          </p:nvPr>
        </p:nvSpPr>
        <p:spPr>
          <a:xfrm>
            <a:off x="720000" y="449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a:solidFill>
                <a:srgbClr val="F3F3F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pic>
        <p:nvPicPr>
          <p:cNvPr id="1010" name="Google Shape;1010;p52"/>
          <p:cNvPicPr preferRelativeResize="0"/>
          <p:nvPr/>
        </p:nvPicPr>
        <p:blipFill rotWithShape="1">
          <a:blip r:embed="rId3">
            <a:alphaModFix/>
          </a:blip>
          <a:srcRect b="0" l="40640" r="19102" t="0"/>
          <a:stretch/>
        </p:blipFill>
        <p:spPr>
          <a:xfrm>
            <a:off x="3662375" y="540000"/>
            <a:ext cx="1791524" cy="3258201"/>
          </a:xfrm>
          <a:prstGeom prst="rect">
            <a:avLst/>
          </a:prstGeom>
          <a:noFill/>
          <a:ln>
            <a:noFill/>
          </a:ln>
        </p:spPr>
      </p:pic>
      <p:pic>
        <p:nvPicPr>
          <p:cNvPr id="1011" name="Google Shape;1011;p52"/>
          <p:cNvPicPr preferRelativeResize="0"/>
          <p:nvPr/>
        </p:nvPicPr>
        <p:blipFill rotWithShape="1">
          <a:blip r:embed="rId4">
            <a:alphaModFix/>
          </a:blip>
          <a:srcRect b="0" l="8739" r="8731" t="0"/>
          <a:stretch/>
        </p:blipFill>
        <p:spPr>
          <a:xfrm>
            <a:off x="5996025" y="1346350"/>
            <a:ext cx="1791524" cy="3258200"/>
          </a:xfrm>
          <a:prstGeom prst="rect">
            <a:avLst/>
          </a:prstGeom>
          <a:noFill/>
          <a:ln>
            <a:noFill/>
          </a:ln>
        </p:spPr>
      </p:pic>
      <p:pic>
        <p:nvPicPr>
          <p:cNvPr id="1012" name="Google Shape;1012;p52"/>
          <p:cNvPicPr preferRelativeResize="0"/>
          <p:nvPr/>
        </p:nvPicPr>
        <p:blipFill rotWithShape="1">
          <a:blip r:embed="rId5">
            <a:alphaModFix/>
          </a:blip>
          <a:srcRect b="0" l="8731" r="8739" t="0"/>
          <a:stretch/>
        </p:blipFill>
        <p:spPr>
          <a:xfrm>
            <a:off x="1328725" y="1224675"/>
            <a:ext cx="1791525" cy="32582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013" name="Google Shape;1013;p52"/>
          <p:cNvSpPr txBox="1"/>
          <p:nvPr/>
        </p:nvSpPr>
        <p:spPr>
          <a:xfrm>
            <a:off x="1433525" y="4089742"/>
            <a:ext cx="1581900" cy="8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latin typeface="Open Sans Light"/>
                <a:ea typeface="Open Sans Light"/>
                <a:cs typeface="Open Sans Light"/>
                <a:sym typeface="Open Sans Light"/>
              </a:rPr>
              <a:t>Data collection &amp; Pre-processing, Modelling, Presentation, Report</a:t>
            </a:r>
            <a:endParaRPr sz="1000">
              <a:solidFill>
                <a:schemeClr val="lt2"/>
              </a:solidFill>
              <a:latin typeface="Open Sans Light"/>
              <a:ea typeface="Open Sans Light"/>
              <a:cs typeface="Open Sans Light"/>
              <a:sym typeface="Open Sans Light"/>
            </a:endParaRPr>
          </a:p>
          <a:p>
            <a:pPr indent="0" lvl="0" marL="0" rtl="0" algn="r">
              <a:spcBef>
                <a:spcPts val="0"/>
              </a:spcBef>
              <a:spcAft>
                <a:spcPts val="0"/>
              </a:spcAft>
              <a:buNone/>
            </a:pPr>
            <a:r>
              <a:t/>
            </a:r>
            <a:endParaRPr sz="1000">
              <a:solidFill>
                <a:srgbClr val="F3F3F3"/>
              </a:solidFill>
              <a:latin typeface="Open Sans Light"/>
              <a:ea typeface="Open Sans Light"/>
              <a:cs typeface="Open Sans Light"/>
              <a:sym typeface="Open Sans Light"/>
            </a:endParaRPr>
          </a:p>
        </p:txBody>
      </p:sp>
      <p:sp>
        <p:nvSpPr>
          <p:cNvPr id="1014" name="Google Shape;1014;p52"/>
          <p:cNvSpPr txBox="1"/>
          <p:nvPr/>
        </p:nvSpPr>
        <p:spPr>
          <a:xfrm>
            <a:off x="1223625" y="3712121"/>
            <a:ext cx="1744200" cy="481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3F3F3"/>
                </a:solidFill>
                <a:latin typeface="DM Serif Display"/>
                <a:ea typeface="DM Serif Display"/>
                <a:cs typeface="DM Serif Display"/>
                <a:sym typeface="DM Serif Display"/>
              </a:rPr>
              <a:t>Kabir Rajput</a:t>
            </a:r>
            <a:endParaRPr>
              <a:solidFill>
                <a:srgbClr val="F3F3F3"/>
              </a:solidFill>
              <a:latin typeface="DM Serif Display"/>
              <a:ea typeface="DM Serif Display"/>
              <a:cs typeface="DM Serif Display"/>
              <a:sym typeface="DM Serif Display"/>
            </a:endParaRPr>
          </a:p>
        </p:txBody>
      </p:sp>
      <p:sp>
        <p:nvSpPr>
          <p:cNvPr id="1015" name="Google Shape;1015;p52"/>
          <p:cNvSpPr txBox="1"/>
          <p:nvPr/>
        </p:nvSpPr>
        <p:spPr>
          <a:xfrm>
            <a:off x="0" y="338625"/>
            <a:ext cx="40290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Our Team</a:t>
            </a:r>
            <a:endParaRPr sz="1000">
              <a:solidFill>
                <a:srgbClr val="FFFFFF"/>
              </a:solidFill>
              <a:latin typeface="DM Serif Display"/>
              <a:ea typeface="DM Serif Display"/>
              <a:cs typeface="DM Serif Display"/>
              <a:sym typeface="DM Serif Display"/>
            </a:endParaRPr>
          </a:p>
        </p:txBody>
      </p:sp>
      <p:sp>
        <p:nvSpPr>
          <p:cNvPr id="1016" name="Google Shape;1016;p52"/>
          <p:cNvSpPr txBox="1"/>
          <p:nvPr/>
        </p:nvSpPr>
        <p:spPr>
          <a:xfrm>
            <a:off x="7399800" y="4272592"/>
            <a:ext cx="15819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Open Sans Light"/>
                <a:ea typeface="Open Sans Light"/>
                <a:cs typeface="Open Sans Light"/>
                <a:sym typeface="Open Sans Light"/>
              </a:rPr>
              <a:t>Data collection &amp; Pre-processing, Modelling, Presentation, Report</a:t>
            </a:r>
            <a:endParaRPr sz="1000">
              <a:solidFill>
                <a:schemeClr val="lt2"/>
              </a:solidFill>
              <a:latin typeface="Open Sans Light"/>
              <a:ea typeface="Open Sans Light"/>
              <a:cs typeface="Open Sans Light"/>
              <a:sym typeface="Open Sans Light"/>
            </a:endParaRPr>
          </a:p>
        </p:txBody>
      </p:sp>
      <p:sp>
        <p:nvSpPr>
          <p:cNvPr id="1017" name="Google Shape;1017;p52"/>
          <p:cNvSpPr txBox="1"/>
          <p:nvPr/>
        </p:nvSpPr>
        <p:spPr>
          <a:xfrm>
            <a:off x="7399800" y="3926421"/>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DM Serif Display"/>
                <a:ea typeface="DM Serif Display"/>
                <a:cs typeface="DM Serif Display"/>
                <a:sym typeface="DM Serif Display"/>
              </a:rPr>
              <a:t>Talha Sami</a:t>
            </a:r>
            <a:endParaRPr>
              <a:solidFill>
                <a:srgbClr val="F3F3F3"/>
              </a:solidFill>
              <a:latin typeface="DM Serif Display"/>
              <a:ea typeface="DM Serif Display"/>
              <a:cs typeface="DM Serif Display"/>
              <a:sym typeface="DM Serif Display"/>
            </a:endParaRPr>
          </a:p>
        </p:txBody>
      </p:sp>
      <p:sp>
        <p:nvSpPr>
          <p:cNvPr id="1018" name="Google Shape;1018;p52"/>
          <p:cNvSpPr txBox="1"/>
          <p:nvPr/>
        </p:nvSpPr>
        <p:spPr>
          <a:xfrm>
            <a:off x="3767188" y="2966754"/>
            <a:ext cx="1581900" cy="8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latin typeface="Open Sans Light"/>
                <a:ea typeface="Open Sans Light"/>
                <a:cs typeface="Open Sans Light"/>
                <a:sym typeface="Open Sans Light"/>
              </a:rPr>
              <a:t>Data collection, Modelling, Presentation, Report</a:t>
            </a:r>
            <a:endParaRPr sz="1000">
              <a:solidFill>
                <a:srgbClr val="F3F3F3"/>
              </a:solidFill>
              <a:latin typeface="Open Sans Light"/>
              <a:ea typeface="Open Sans Light"/>
              <a:cs typeface="Open Sans Light"/>
              <a:sym typeface="Open Sans Light"/>
            </a:endParaRPr>
          </a:p>
        </p:txBody>
      </p:sp>
      <p:sp>
        <p:nvSpPr>
          <p:cNvPr id="1019" name="Google Shape;1019;p52"/>
          <p:cNvSpPr txBox="1"/>
          <p:nvPr/>
        </p:nvSpPr>
        <p:spPr>
          <a:xfrm>
            <a:off x="3686038" y="2613033"/>
            <a:ext cx="1744200" cy="48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DM Serif Display"/>
                <a:ea typeface="DM Serif Display"/>
                <a:cs typeface="DM Serif Display"/>
                <a:sym typeface="DM Serif Display"/>
              </a:rPr>
              <a:t>Akhil Relekar</a:t>
            </a:r>
            <a:endParaRPr>
              <a:solidFill>
                <a:srgbClr val="F3F3F3"/>
              </a:solidFill>
              <a:latin typeface="DM Serif Display"/>
              <a:ea typeface="DM Serif Display"/>
              <a:cs typeface="DM Serif Display"/>
              <a:sym typeface="DM Serif Display"/>
            </a:endParaRPr>
          </a:p>
        </p:txBody>
      </p:sp>
      <p:pic>
        <p:nvPicPr>
          <p:cNvPr id="1020" name="Google Shape;1020;p52"/>
          <p:cNvPicPr preferRelativeResize="0"/>
          <p:nvPr/>
        </p:nvPicPr>
        <p:blipFill rotWithShape="1">
          <a:blip r:embed="rId6">
            <a:alphaModFix/>
          </a:blip>
          <a:srcRect b="13450" l="23588" r="18781" t="7753"/>
          <a:stretch/>
        </p:blipFill>
        <p:spPr>
          <a:xfrm>
            <a:off x="3498538" y="539988"/>
            <a:ext cx="2119200" cy="3389710"/>
          </a:xfrm>
          <a:prstGeom prst="rect">
            <a:avLst/>
          </a:prstGeom>
          <a:noFill/>
          <a:ln>
            <a:noFill/>
          </a:ln>
        </p:spPr>
      </p:pic>
      <p:sp>
        <p:nvSpPr>
          <p:cNvPr id="1021" name="Google Shape;1021;p52"/>
          <p:cNvSpPr txBox="1"/>
          <p:nvPr/>
        </p:nvSpPr>
        <p:spPr>
          <a:xfrm>
            <a:off x="4064350" y="3798208"/>
            <a:ext cx="1744200" cy="48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DM Serif Display"/>
                <a:ea typeface="DM Serif Display"/>
                <a:cs typeface="DM Serif Display"/>
                <a:sym typeface="DM Serif Display"/>
              </a:rPr>
              <a:t>Akhil Relekar</a:t>
            </a:r>
            <a:endParaRPr>
              <a:solidFill>
                <a:srgbClr val="F3F3F3"/>
              </a:solidFill>
              <a:latin typeface="DM Serif Display"/>
              <a:ea typeface="DM Serif Display"/>
              <a:cs typeface="DM Serif Display"/>
              <a:sym typeface="DM Serif Display"/>
            </a:endParaRPr>
          </a:p>
        </p:txBody>
      </p:sp>
      <p:sp>
        <p:nvSpPr>
          <p:cNvPr id="1022" name="Google Shape;1022;p52"/>
          <p:cNvSpPr txBox="1"/>
          <p:nvPr/>
        </p:nvSpPr>
        <p:spPr>
          <a:xfrm>
            <a:off x="3686050" y="4171729"/>
            <a:ext cx="1581900" cy="82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latin typeface="Open Sans Light"/>
                <a:ea typeface="Open Sans Light"/>
                <a:cs typeface="Open Sans Light"/>
                <a:sym typeface="Open Sans Light"/>
              </a:rPr>
              <a:t>Data collection &amp; Pre-processing, Modelling, Presentation, Report</a:t>
            </a:r>
            <a:endParaRPr sz="1000">
              <a:solidFill>
                <a:srgbClr val="F3F3F3"/>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Execution Plan</a:t>
            </a:r>
            <a:endParaRPr/>
          </a:p>
        </p:txBody>
      </p:sp>
      <p:cxnSp>
        <p:nvCxnSpPr>
          <p:cNvPr id="136" name="Google Shape;136;p25"/>
          <p:cNvCxnSpPr/>
          <p:nvPr/>
        </p:nvCxnSpPr>
        <p:spPr>
          <a:xfrm>
            <a:off x="6151750" y="630600"/>
            <a:ext cx="0" cy="3882300"/>
          </a:xfrm>
          <a:prstGeom prst="straightConnector1">
            <a:avLst/>
          </a:prstGeom>
          <a:noFill/>
          <a:ln cap="flat" cmpd="sng" w="19050">
            <a:solidFill>
              <a:srgbClr val="F3F3F3"/>
            </a:solidFill>
            <a:prstDash val="solid"/>
            <a:round/>
            <a:headEnd len="med" w="med" type="oval"/>
            <a:tailEnd len="med" w="med" type="oval"/>
          </a:ln>
        </p:spPr>
      </p:cxnSp>
      <p:sp>
        <p:nvSpPr>
          <p:cNvPr id="137" name="Google Shape;137;p25"/>
          <p:cNvSpPr txBox="1"/>
          <p:nvPr/>
        </p:nvSpPr>
        <p:spPr>
          <a:xfrm>
            <a:off x="3983775" y="1147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Focusing on the business problem that our team will target</a:t>
            </a:r>
            <a:endParaRPr>
              <a:solidFill>
                <a:srgbClr val="F3F3F3"/>
              </a:solidFill>
              <a:latin typeface="Fira Sans Condensed Light"/>
              <a:ea typeface="Fira Sans Condensed Light"/>
              <a:cs typeface="Fira Sans Condensed Light"/>
              <a:sym typeface="Fira Sans Condensed Light"/>
            </a:endParaRPr>
          </a:p>
        </p:txBody>
      </p:sp>
      <p:sp>
        <p:nvSpPr>
          <p:cNvPr id="138" name="Google Shape;138;p25"/>
          <p:cNvSpPr txBox="1"/>
          <p:nvPr/>
        </p:nvSpPr>
        <p:spPr>
          <a:xfrm>
            <a:off x="625602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3F3F3"/>
                </a:solidFill>
                <a:latin typeface="Rajdhani"/>
                <a:ea typeface="Rajdhani"/>
                <a:cs typeface="Rajdhani"/>
                <a:sym typeface="Rajdhani"/>
              </a:rPr>
              <a:t>Sep 19 </a:t>
            </a:r>
            <a:endParaRPr b="1" sz="2400">
              <a:solidFill>
                <a:srgbClr val="F3F3F3"/>
              </a:solidFill>
              <a:latin typeface="Rajdhani"/>
              <a:ea typeface="Rajdhani"/>
              <a:cs typeface="Rajdhani"/>
              <a:sym typeface="Rajdhani"/>
            </a:endParaRPr>
          </a:p>
        </p:txBody>
      </p:sp>
      <p:sp>
        <p:nvSpPr>
          <p:cNvPr id="139" name="Google Shape;139;p25"/>
          <p:cNvSpPr txBox="1"/>
          <p:nvPr/>
        </p:nvSpPr>
        <p:spPr>
          <a:xfrm>
            <a:off x="6256025" y="1888950"/>
            <a:ext cx="20637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Find relevant datasets in for the insurance industry</a:t>
            </a:r>
            <a:endParaRPr>
              <a:solidFill>
                <a:srgbClr val="F3F3F3"/>
              </a:solidFill>
              <a:latin typeface="Fira Sans Condensed Light"/>
              <a:ea typeface="Fira Sans Condensed Light"/>
              <a:cs typeface="Fira Sans Condensed Light"/>
              <a:sym typeface="Fira Sans Condensed Light"/>
            </a:endParaRPr>
          </a:p>
        </p:txBody>
      </p:sp>
      <p:sp>
        <p:nvSpPr>
          <p:cNvPr id="140" name="Google Shape;140;p25"/>
          <p:cNvSpPr txBox="1"/>
          <p:nvPr/>
        </p:nvSpPr>
        <p:spPr>
          <a:xfrm>
            <a:off x="3983775" y="26281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Work on Data Pre-processing and modelling </a:t>
            </a:r>
            <a:endParaRPr>
              <a:solidFill>
                <a:srgbClr val="F3F3F3"/>
              </a:solidFill>
              <a:latin typeface="Fira Sans Condensed Light"/>
              <a:ea typeface="Fira Sans Condensed Light"/>
              <a:cs typeface="Fira Sans Condensed Light"/>
              <a:sym typeface="Fira Sans Condensed Light"/>
            </a:endParaRPr>
          </a:p>
        </p:txBody>
      </p:sp>
      <p:sp>
        <p:nvSpPr>
          <p:cNvPr id="141" name="Google Shape;141;p25"/>
          <p:cNvSpPr txBox="1"/>
          <p:nvPr/>
        </p:nvSpPr>
        <p:spPr>
          <a:xfrm>
            <a:off x="6256025" y="33673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Report, presentation and conclusion</a:t>
            </a:r>
            <a:endParaRPr>
              <a:solidFill>
                <a:srgbClr val="F3F3F3"/>
              </a:solidFill>
              <a:latin typeface="Fira Sans Condensed Light"/>
              <a:ea typeface="Fira Sans Condensed Light"/>
              <a:cs typeface="Fira Sans Condensed Light"/>
              <a:sym typeface="Fira Sans Condensed Light"/>
            </a:endParaRPr>
          </a:p>
        </p:txBody>
      </p:sp>
      <p:sp>
        <p:nvSpPr>
          <p:cNvPr id="142" name="Google Shape;142;p25"/>
          <p:cNvSpPr txBox="1"/>
          <p:nvPr/>
        </p:nvSpPr>
        <p:spPr>
          <a:xfrm>
            <a:off x="3983775" y="18889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Oct 19</a:t>
            </a:r>
            <a:endParaRPr b="1" sz="2400">
              <a:solidFill>
                <a:srgbClr val="F3F3F3"/>
              </a:solidFill>
              <a:latin typeface="Rajdhani"/>
              <a:ea typeface="Rajdhani"/>
              <a:cs typeface="Rajdhani"/>
              <a:sym typeface="Rajdhani"/>
            </a:endParaRPr>
          </a:p>
        </p:txBody>
      </p:sp>
      <p:sp>
        <p:nvSpPr>
          <p:cNvPr id="143" name="Google Shape;143;p25"/>
          <p:cNvSpPr txBox="1"/>
          <p:nvPr/>
        </p:nvSpPr>
        <p:spPr>
          <a:xfrm>
            <a:off x="6256025" y="26281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3F3F3"/>
                </a:solidFill>
                <a:latin typeface="Rajdhani"/>
                <a:ea typeface="Rajdhani"/>
                <a:cs typeface="Rajdhani"/>
                <a:sym typeface="Rajdhani"/>
              </a:rPr>
              <a:t>Nov 19</a:t>
            </a:r>
            <a:endParaRPr b="1" sz="2400">
              <a:solidFill>
                <a:srgbClr val="F3F3F3"/>
              </a:solidFill>
              <a:latin typeface="Rajdhani"/>
              <a:ea typeface="Rajdhani"/>
              <a:cs typeface="Rajdhani"/>
              <a:sym typeface="Rajdhani"/>
            </a:endParaRPr>
          </a:p>
        </p:txBody>
      </p:sp>
      <p:sp>
        <p:nvSpPr>
          <p:cNvPr id="144" name="Google Shape;144;p25"/>
          <p:cNvSpPr txBox="1"/>
          <p:nvPr/>
        </p:nvSpPr>
        <p:spPr>
          <a:xfrm>
            <a:off x="3917900" y="3369225"/>
            <a:ext cx="2129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3F3F3"/>
                </a:solidFill>
                <a:latin typeface="Rajdhani"/>
                <a:ea typeface="Rajdhani"/>
                <a:cs typeface="Rajdhani"/>
                <a:sym typeface="Rajdhani"/>
              </a:rPr>
              <a:t>Dec 19</a:t>
            </a:r>
            <a:endParaRPr b="1" sz="2400">
              <a:solidFill>
                <a:srgbClr val="F3F3F3"/>
              </a:solidFill>
              <a:latin typeface="Rajdhani"/>
              <a:ea typeface="Rajdhani"/>
              <a:cs typeface="Rajdhani"/>
              <a:sym typeface="Rajdhani"/>
            </a:endParaRPr>
          </a:p>
        </p:txBody>
      </p:sp>
      <p:cxnSp>
        <p:nvCxnSpPr>
          <p:cNvPr id="145" name="Google Shape;145;p25"/>
          <p:cNvCxnSpPr>
            <a:stCxn id="137" idx="3"/>
            <a:endCxn id="138" idx="1"/>
          </p:cNvCxnSpPr>
          <p:nvPr/>
        </p:nvCxnSpPr>
        <p:spPr>
          <a:xfrm>
            <a:off x="6047475" y="14610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146" name="Google Shape;146;p25"/>
          <p:cNvCxnSpPr>
            <a:stCxn id="142" idx="3"/>
            <a:endCxn id="139" idx="1"/>
          </p:cNvCxnSpPr>
          <p:nvPr/>
        </p:nvCxnSpPr>
        <p:spPr>
          <a:xfrm>
            <a:off x="6047475" y="22021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147" name="Google Shape;147;p25"/>
          <p:cNvCxnSpPr>
            <a:stCxn id="140" idx="3"/>
            <a:endCxn id="143" idx="1"/>
          </p:cNvCxnSpPr>
          <p:nvPr/>
        </p:nvCxnSpPr>
        <p:spPr>
          <a:xfrm>
            <a:off x="6047475" y="2941325"/>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148" name="Google Shape;148;p25"/>
          <p:cNvCxnSpPr>
            <a:stCxn id="144" idx="3"/>
            <a:endCxn id="141" idx="1"/>
          </p:cNvCxnSpPr>
          <p:nvPr/>
        </p:nvCxnSpPr>
        <p:spPr>
          <a:xfrm flipH="1" rot="10800000">
            <a:off x="6047600" y="3680625"/>
            <a:ext cx="208500" cy="1800"/>
          </a:xfrm>
          <a:prstGeom prst="straightConnector1">
            <a:avLst/>
          </a:prstGeom>
          <a:noFill/>
          <a:ln cap="flat" cmpd="sng" w="19050">
            <a:solidFill>
              <a:srgbClr val="F3F3F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Pipeline</a:t>
            </a:r>
            <a:endParaRPr/>
          </a:p>
        </p:txBody>
      </p:sp>
      <p:sp>
        <p:nvSpPr>
          <p:cNvPr id="154" name="Google Shape;154;p26"/>
          <p:cNvSpPr txBox="1"/>
          <p:nvPr/>
        </p:nvSpPr>
        <p:spPr>
          <a:xfrm>
            <a:off x="2088350" y="1790024"/>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155" name="Google Shape;155;p26"/>
          <p:cNvSpPr txBox="1"/>
          <p:nvPr/>
        </p:nvSpPr>
        <p:spPr>
          <a:xfrm>
            <a:off x="2088350"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t/>
            </a:r>
            <a:endParaRPr>
              <a:solidFill>
                <a:srgbClr val="F3F3F3"/>
              </a:solidFill>
              <a:latin typeface="Fira Sans Condensed Light"/>
              <a:ea typeface="Fira Sans Condensed Light"/>
              <a:cs typeface="Fira Sans Condensed Light"/>
              <a:sym typeface="Fira Sans Condensed Light"/>
            </a:endParaRPr>
          </a:p>
        </p:txBody>
      </p:sp>
      <p:grpSp>
        <p:nvGrpSpPr>
          <p:cNvPr id="156" name="Google Shape;156;p26"/>
          <p:cNvGrpSpPr/>
          <p:nvPr/>
        </p:nvGrpSpPr>
        <p:grpSpPr>
          <a:xfrm>
            <a:off x="1047565" y="1676257"/>
            <a:ext cx="635477" cy="633411"/>
            <a:chOff x="6039282" y="1042577"/>
            <a:chExt cx="734315" cy="731929"/>
          </a:xfrm>
        </p:grpSpPr>
        <p:sp>
          <p:nvSpPr>
            <p:cNvPr id="157" name="Google Shape;157;p2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6"/>
          <p:cNvGrpSpPr/>
          <p:nvPr/>
        </p:nvGrpSpPr>
        <p:grpSpPr>
          <a:xfrm>
            <a:off x="685928" y="1318008"/>
            <a:ext cx="1359588" cy="1359588"/>
            <a:chOff x="885403" y="1571142"/>
            <a:chExt cx="2598600" cy="2598600"/>
          </a:xfrm>
        </p:grpSpPr>
        <p:sp>
          <p:nvSpPr>
            <p:cNvPr id="179" name="Google Shape;179;p26"/>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6"/>
          <p:cNvGrpSpPr/>
          <p:nvPr/>
        </p:nvGrpSpPr>
        <p:grpSpPr>
          <a:xfrm>
            <a:off x="5175119" y="1676257"/>
            <a:ext cx="635477" cy="633411"/>
            <a:chOff x="6039282" y="1042577"/>
            <a:chExt cx="734315" cy="731929"/>
          </a:xfrm>
        </p:grpSpPr>
        <p:sp>
          <p:nvSpPr>
            <p:cNvPr id="183" name="Google Shape;183;p2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6"/>
          <p:cNvGrpSpPr/>
          <p:nvPr/>
        </p:nvGrpSpPr>
        <p:grpSpPr>
          <a:xfrm rot="9050597">
            <a:off x="4813463" y="1313173"/>
            <a:ext cx="1359571" cy="1359571"/>
            <a:chOff x="885403" y="1571142"/>
            <a:chExt cx="2598600" cy="2598600"/>
          </a:xfrm>
        </p:grpSpPr>
        <p:sp>
          <p:nvSpPr>
            <p:cNvPr id="205" name="Google Shape;205;p26"/>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6"/>
          <p:cNvGrpSpPr/>
          <p:nvPr/>
        </p:nvGrpSpPr>
        <p:grpSpPr>
          <a:xfrm>
            <a:off x="1047565" y="3210636"/>
            <a:ext cx="635477" cy="633411"/>
            <a:chOff x="6039282" y="1042577"/>
            <a:chExt cx="734315" cy="731929"/>
          </a:xfrm>
        </p:grpSpPr>
        <p:sp>
          <p:nvSpPr>
            <p:cNvPr id="209" name="Google Shape;209;p2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6"/>
          <p:cNvGrpSpPr/>
          <p:nvPr/>
        </p:nvGrpSpPr>
        <p:grpSpPr>
          <a:xfrm rot="3938964">
            <a:off x="686008" y="2852262"/>
            <a:ext cx="1359428" cy="1359428"/>
            <a:chOff x="885403" y="1571142"/>
            <a:chExt cx="2598600" cy="2598600"/>
          </a:xfrm>
        </p:grpSpPr>
        <p:sp>
          <p:nvSpPr>
            <p:cNvPr id="231" name="Google Shape;231;p26"/>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6"/>
          <p:cNvGrpSpPr/>
          <p:nvPr/>
        </p:nvGrpSpPr>
        <p:grpSpPr>
          <a:xfrm>
            <a:off x="5175119" y="3210636"/>
            <a:ext cx="635477" cy="633411"/>
            <a:chOff x="6039282" y="1042577"/>
            <a:chExt cx="734315" cy="731929"/>
          </a:xfrm>
        </p:grpSpPr>
        <p:sp>
          <p:nvSpPr>
            <p:cNvPr id="235" name="Google Shape;235;p2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6"/>
          <p:cNvGrpSpPr/>
          <p:nvPr/>
        </p:nvGrpSpPr>
        <p:grpSpPr>
          <a:xfrm rot="-5079530">
            <a:off x="4813491" y="2852495"/>
            <a:ext cx="1359514" cy="1359514"/>
            <a:chOff x="885403" y="1571142"/>
            <a:chExt cx="2598600" cy="2598600"/>
          </a:xfrm>
        </p:grpSpPr>
        <p:sp>
          <p:nvSpPr>
            <p:cNvPr id="257" name="Google Shape;257;p26"/>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6"/>
          <p:cNvSpPr txBox="1"/>
          <p:nvPr/>
        </p:nvSpPr>
        <p:spPr>
          <a:xfrm>
            <a:off x="6238525" y="1790024"/>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261" name="Google Shape;261;p26"/>
          <p:cNvSpPr txBox="1"/>
          <p:nvPr/>
        </p:nvSpPr>
        <p:spPr>
          <a:xfrm>
            <a:off x="6238525" y="3320800"/>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262" name="Google Shape;262;p26"/>
          <p:cNvSpPr txBox="1"/>
          <p:nvPr/>
        </p:nvSpPr>
        <p:spPr>
          <a:xfrm>
            <a:off x="2088350" y="156550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3F3F3"/>
                </a:solidFill>
                <a:latin typeface="Rajdhani"/>
                <a:ea typeface="Rajdhani"/>
                <a:cs typeface="Rajdhani"/>
                <a:sym typeface="Rajdhani"/>
              </a:rPr>
              <a:t>Dataset Collection &amp; Analysis</a:t>
            </a:r>
            <a:endParaRPr b="1" sz="1800">
              <a:solidFill>
                <a:srgbClr val="F3F3F3"/>
              </a:solidFill>
              <a:latin typeface="Rajdhani"/>
              <a:ea typeface="Rajdhani"/>
              <a:cs typeface="Rajdhani"/>
              <a:sym typeface="Rajdhani"/>
            </a:endParaRPr>
          </a:p>
        </p:txBody>
      </p:sp>
      <p:sp>
        <p:nvSpPr>
          <p:cNvPr id="263" name="Google Shape;263;p26"/>
          <p:cNvSpPr txBox="1"/>
          <p:nvPr/>
        </p:nvSpPr>
        <p:spPr>
          <a:xfrm>
            <a:off x="2088350" y="30962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3F3F3"/>
                </a:solidFill>
                <a:latin typeface="Rajdhani"/>
                <a:ea typeface="Rajdhani"/>
                <a:cs typeface="Rajdhani"/>
                <a:sym typeface="Rajdhani"/>
              </a:rPr>
              <a:t>Pre-processing, Normalization &amp; Feature Extraction</a:t>
            </a:r>
            <a:endParaRPr b="1" sz="1800">
              <a:solidFill>
                <a:srgbClr val="F3F3F3"/>
              </a:solidFill>
              <a:latin typeface="Rajdhani"/>
              <a:ea typeface="Rajdhani"/>
              <a:cs typeface="Rajdhani"/>
              <a:sym typeface="Rajdhani"/>
            </a:endParaRPr>
          </a:p>
        </p:txBody>
      </p:sp>
      <p:sp>
        <p:nvSpPr>
          <p:cNvPr id="264" name="Google Shape;264;p26"/>
          <p:cNvSpPr txBox="1"/>
          <p:nvPr/>
        </p:nvSpPr>
        <p:spPr>
          <a:xfrm>
            <a:off x="6238525" y="1565500"/>
            <a:ext cx="25917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3F3F3"/>
                </a:solidFill>
                <a:latin typeface="Rajdhani"/>
                <a:ea typeface="Rajdhani"/>
                <a:cs typeface="Rajdhani"/>
                <a:sym typeface="Rajdhani"/>
              </a:rPr>
              <a:t>Modelling, Ensemble, </a:t>
            </a:r>
            <a:r>
              <a:rPr b="1" lang="en" sz="1800">
                <a:solidFill>
                  <a:srgbClr val="F3F3F3"/>
                </a:solidFill>
                <a:latin typeface="Rajdhani"/>
                <a:ea typeface="Rajdhani"/>
                <a:cs typeface="Rajdhani"/>
                <a:sym typeface="Rajdhani"/>
              </a:rPr>
              <a:t>Hyperparameter Tuning</a:t>
            </a:r>
            <a:endParaRPr b="1" sz="1800">
              <a:solidFill>
                <a:srgbClr val="F3F3F3"/>
              </a:solidFill>
              <a:latin typeface="Rajdhani"/>
              <a:ea typeface="Rajdhani"/>
              <a:cs typeface="Rajdhani"/>
              <a:sym typeface="Rajdhani"/>
            </a:endParaRPr>
          </a:p>
        </p:txBody>
      </p:sp>
      <p:sp>
        <p:nvSpPr>
          <p:cNvPr id="265" name="Google Shape;265;p26"/>
          <p:cNvSpPr txBox="1"/>
          <p:nvPr/>
        </p:nvSpPr>
        <p:spPr>
          <a:xfrm>
            <a:off x="6238525" y="309627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rgbClr val="F3F3F3"/>
                </a:solidFill>
                <a:latin typeface="Rajdhani"/>
                <a:ea typeface="Rajdhani"/>
                <a:cs typeface="Rajdhani"/>
                <a:sym typeface="Rajdhani"/>
              </a:rPr>
              <a:t>Results &amp; Conclusion</a:t>
            </a:r>
            <a:endParaRPr b="1" sz="1800">
              <a:solidFill>
                <a:srgbClr val="F3F3F3"/>
              </a:solidFill>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Insights</a:t>
            </a:r>
            <a:endParaRPr/>
          </a:p>
        </p:txBody>
      </p:sp>
      <p:sp>
        <p:nvSpPr>
          <p:cNvPr id="271" name="Google Shape;271;p27"/>
          <p:cNvSpPr/>
          <p:nvPr/>
        </p:nvSpPr>
        <p:spPr>
          <a:xfrm>
            <a:off x="4115925" y="2338950"/>
            <a:ext cx="912300" cy="9123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txBox="1"/>
          <p:nvPr>
            <p:ph idx="4294967295" type="subTitle"/>
          </p:nvPr>
        </p:nvSpPr>
        <p:spPr>
          <a:xfrm flipH="1">
            <a:off x="861850" y="1450007"/>
            <a:ext cx="2234400" cy="450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2"/>
              </a:buClr>
              <a:buSzPts val="1400"/>
              <a:buAutoNum type="alphaLcPeriod"/>
            </a:pPr>
            <a:r>
              <a:rPr lang="en" sz="1400">
                <a:solidFill>
                  <a:schemeClr val="lt2"/>
                </a:solidFill>
              </a:rPr>
              <a:t>Health Data</a:t>
            </a:r>
            <a:endParaRPr sz="1400">
              <a:solidFill>
                <a:schemeClr val="lt2"/>
              </a:solidFill>
            </a:endParaRPr>
          </a:p>
          <a:p>
            <a:pPr indent="-317500" lvl="0" marL="457200" rtl="0" algn="l">
              <a:lnSpc>
                <a:spcPct val="100000"/>
              </a:lnSpc>
              <a:spcBef>
                <a:spcPts val="0"/>
              </a:spcBef>
              <a:spcAft>
                <a:spcPts val="0"/>
              </a:spcAft>
              <a:buClr>
                <a:schemeClr val="lt2"/>
              </a:buClr>
              <a:buSzPts val="1400"/>
              <a:buAutoNum type="alphaLcPeriod"/>
            </a:pPr>
            <a:r>
              <a:rPr lang="en" sz="1400">
                <a:solidFill>
                  <a:schemeClr val="lt2"/>
                </a:solidFill>
              </a:rPr>
              <a:t>Car Claims Data</a:t>
            </a:r>
            <a:endParaRPr sz="1400">
              <a:solidFill>
                <a:schemeClr val="lt2"/>
              </a:solidFill>
            </a:endParaRPr>
          </a:p>
          <a:p>
            <a:pPr indent="-317500" lvl="0" marL="457200" rtl="0" algn="l">
              <a:lnSpc>
                <a:spcPct val="100000"/>
              </a:lnSpc>
              <a:spcBef>
                <a:spcPts val="0"/>
              </a:spcBef>
              <a:spcAft>
                <a:spcPts val="0"/>
              </a:spcAft>
              <a:buClr>
                <a:schemeClr val="lt2"/>
              </a:buClr>
              <a:buSzPts val="1400"/>
              <a:buAutoNum type="alphaLcPeriod"/>
            </a:pPr>
            <a:r>
              <a:rPr lang="en" sz="1400">
                <a:solidFill>
                  <a:schemeClr val="lt2"/>
                </a:solidFill>
              </a:rPr>
              <a:t>Auto Fraud</a:t>
            </a:r>
            <a:endParaRPr sz="1400">
              <a:solidFill>
                <a:schemeClr val="lt2"/>
              </a:solidFill>
            </a:endParaRPr>
          </a:p>
          <a:p>
            <a:pPr indent="0" lvl="0" marL="0" rtl="0" algn="r">
              <a:lnSpc>
                <a:spcPct val="100000"/>
              </a:lnSpc>
              <a:spcBef>
                <a:spcPts val="1600"/>
              </a:spcBef>
              <a:spcAft>
                <a:spcPts val="1600"/>
              </a:spcAft>
              <a:buNone/>
            </a:pPr>
            <a:r>
              <a:rPr lang="en" sz="1400"/>
              <a:t> </a:t>
            </a:r>
            <a:endParaRPr sz="1400"/>
          </a:p>
        </p:txBody>
      </p:sp>
      <p:sp>
        <p:nvSpPr>
          <p:cNvPr id="273" name="Google Shape;273;p27"/>
          <p:cNvSpPr txBox="1"/>
          <p:nvPr>
            <p:ph idx="4294967295" type="subTitle"/>
          </p:nvPr>
        </p:nvSpPr>
        <p:spPr>
          <a:xfrm flipH="1">
            <a:off x="6087375" y="1663050"/>
            <a:ext cx="2535300" cy="45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13 Million values for the car claims dataset </a:t>
            </a:r>
            <a:endParaRPr sz="1400"/>
          </a:p>
        </p:txBody>
      </p:sp>
      <p:sp>
        <p:nvSpPr>
          <p:cNvPr id="274" name="Google Shape;274;p27"/>
          <p:cNvSpPr txBox="1"/>
          <p:nvPr>
            <p:ph idx="4294967295" type="subTitle"/>
          </p:nvPr>
        </p:nvSpPr>
        <p:spPr>
          <a:xfrm>
            <a:off x="90229" y="3302725"/>
            <a:ext cx="3006000" cy="701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Cover the whole insurance pipeline, from profiling for price to claims prediction to fraud detection </a:t>
            </a:r>
            <a:endParaRPr sz="1400"/>
          </a:p>
        </p:txBody>
      </p:sp>
      <p:sp>
        <p:nvSpPr>
          <p:cNvPr id="275" name="Google Shape;275;p27"/>
          <p:cNvSpPr txBox="1"/>
          <p:nvPr>
            <p:ph idx="4294967295" type="subTitle"/>
          </p:nvPr>
        </p:nvSpPr>
        <p:spPr>
          <a:xfrm>
            <a:off x="6087537" y="3302704"/>
            <a:ext cx="2194800" cy="70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Variables like age, bmi, smoker, charges for DS1</a:t>
            </a:r>
            <a:br>
              <a:rPr lang="en" sz="1400"/>
            </a:br>
            <a:r>
              <a:rPr lang="en" sz="1400"/>
              <a:t>Car Model, Purchase Date for DS2</a:t>
            </a:r>
            <a:br>
              <a:rPr lang="en" sz="1400"/>
            </a:br>
            <a:r>
              <a:rPr lang="en" sz="1400"/>
              <a:t>Claim amount, model name for DS3</a:t>
            </a:r>
            <a:endParaRPr sz="1400"/>
          </a:p>
        </p:txBody>
      </p:sp>
      <p:sp>
        <p:nvSpPr>
          <p:cNvPr id="276" name="Google Shape;276;p27"/>
          <p:cNvSpPr/>
          <p:nvPr/>
        </p:nvSpPr>
        <p:spPr>
          <a:xfrm>
            <a:off x="4285725" y="2508750"/>
            <a:ext cx="572700" cy="572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4385488" y="2569788"/>
            <a:ext cx="373167" cy="450621"/>
          </a:xfrm>
          <a:custGeom>
            <a:rect b="b" l="l" r="r" t="t"/>
            <a:pathLst>
              <a:path extrusionOk="0" h="68250" w="56519">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7"/>
          <p:cNvGrpSpPr/>
          <p:nvPr/>
        </p:nvGrpSpPr>
        <p:grpSpPr>
          <a:xfrm>
            <a:off x="5567955" y="3351974"/>
            <a:ext cx="266197" cy="249155"/>
            <a:chOff x="1507342" y="1024774"/>
            <a:chExt cx="399216" cy="373658"/>
          </a:xfrm>
        </p:grpSpPr>
        <p:sp>
          <p:nvSpPr>
            <p:cNvPr id="279" name="Google Shape;279;p27"/>
            <p:cNvSpPr/>
            <p:nvPr/>
          </p:nvSpPr>
          <p:spPr>
            <a:xfrm>
              <a:off x="1507342" y="1024774"/>
              <a:ext cx="399216" cy="373658"/>
            </a:xfrm>
            <a:custGeom>
              <a:rect b="b" l="l" r="r" t="t"/>
              <a:pathLst>
                <a:path extrusionOk="0" h="49971" w="53389">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609125" y="1147993"/>
              <a:ext cx="45471" cy="127222"/>
            </a:xfrm>
            <a:custGeom>
              <a:rect b="b" l="l" r="r" t="t"/>
              <a:pathLst>
                <a:path extrusionOk="0" h="17014" w="6081">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7"/>
          <p:cNvSpPr/>
          <p:nvPr/>
        </p:nvSpPr>
        <p:spPr>
          <a:xfrm>
            <a:off x="3303861" y="1991081"/>
            <a:ext cx="283071" cy="245141"/>
          </a:xfrm>
          <a:custGeom>
            <a:rect b="b" l="l" r="r" t="t"/>
            <a:pathLst>
              <a:path extrusionOk="0" h="49151" w="56756">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5586942" y="1999525"/>
            <a:ext cx="228224" cy="228239"/>
          </a:xfrm>
          <a:custGeom>
            <a:rect b="b" l="l" r="r" t="t"/>
            <a:pathLst>
              <a:path extrusionOk="0" h="46249" w="46246">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3314557" y="3360344"/>
            <a:ext cx="261654" cy="238415"/>
          </a:xfrm>
          <a:custGeom>
            <a:rect b="b" l="l" r="r" t="t"/>
            <a:pathLst>
              <a:path extrusionOk="0" h="48311" w="5302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txBox="1"/>
          <p:nvPr>
            <p:ph idx="4294967295" type="subTitle"/>
          </p:nvPr>
        </p:nvSpPr>
        <p:spPr>
          <a:xfrm flipH="1">
            <a:off x="861825" y="2268110"/>
            <a:ext cx="2234400" cy="3651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1  </a:t>
            </a:r>
            <a:r>
              <a:rPr b="1" lang="en" sz="1800">
                <a:solidFill>
                  <a:schemeClr val="lt2"/>
                </a:solidFill>
                <a:latin typeface="Rajdhani"/>
                <a:ea typeface="Rajdhani"/>
                <a:cs typeface="Rajdhani"/>
                <a:sym typeface="Rajdhani"/>
              </a:rPr>
              <a:t>Multiple Datasets</a:t>
            </a:r>
            <a:endParaRPr b="1" sz="1800">
              <a:latin typeface="Rajdhani"/>
              <a:ea typeface="Rajdhani"/>
              <a:cs typeface="Rajdhani"/>
              <a:sym typeface="Rajdhani"/>
            </a:endParaRPr>
          </a:p>
        </p:txBody>
      </p:sp>
      <p:sp>
        <p:nvSpPr>
          <p:cNvPr id="285" name="Google Shape;285;p27"/>
          <p:cNvSpPr txBox="1"/>
          <p:nvPr>
            <p:ph idx="4294967295" type="subTitle"/>
          </p:nvPr>
        </p:nvSpPr>
        <p:spPr>
          <a:xfrm flipH="1">
            <a:off x="6087375" y="2268113"/>
            <a:ext cx="2194800" cy="36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1800">
                <a:latin typeface="Rajdhani"/>
                <a:ea typeface="Rajdhani"/>
                <a:cs typeface="Rajdhani"/>
                <a:sym typeface="Rajdhani"/>
              </a:rPr>
              <a:t>2 Dataset Size </a:t>
            </a:r>
            <a:endParaRPr b="1" sz="1800">
              <a:latin typeface="Rajdhani"/>
              <a:ea typeface="Rajdhani"/>
              <a:cs typeface="Rajdhani"/>
              <a:sym typeface="Rajdhani"/>
            </a:endParaRPr>
          </a:p>
        </p:txBody>
      </p:sp>
      <p:sp>
        <p:nvSpPr>
          <p:cNvPr id="286" name="Google Shape;286;p27"/>
          <p:cNvSpPr txBox="1"/>
          <p:nvPr>
            <p:ph idx="4294967295" type="subTitle"/>
          </p:nvPr>
        </p:nvSpPr>
        <p:spPr>
          <a:xfrm>
            <a:off x="421098" y="3040100"/>
            <a:ext cx="26751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3  Why Multiple Datasets?</a:t>
            </a:r>
            <a:endParaRPr b="1" sz="1800">
              <a:latin typeface="Rajdhani"/>
              <a:ea typeface="Rajdhani"/>
              <a:cs typeface="Rajdhani"/>
              <a:sym typeface="Rajdhani"/>
            </a:endParaRPr>
          </a:p>
        </p:txBody>
      </p:sp>
      <p:sp>
        <p:nvSpPr>
          <p:cNvPr id="287" name="Google Shape;287;p27"/>
          <p:cNvSpPr txBox="1"/>
          <p:nvPr>
            <p:ph idx="4294967295" type="subTitle"/>
          </p:nvPr>
        </p:nvSpPr>
        <p:spPr>
          <a:xfrm>
            <a:off x="6087537" y="3037098"/>
            <a:ext cx="2194800" cy="3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800">
                <a:latin typeface="Rajdhani"/>
                <a:ea typeface="Rajdhani"/>
                <a:cs typeface="Rajdhani"/>
                <a:sym typeface="Rajdhani"/>
              </a:rPr>
              <a:t>4 Dataset Variables</a:t>
            </a:r>
            <a:endParaRPr b="1" sz="1800">
              <a:latin typeface="Rajdhani"/>
              <a:ea typeface="Rajdhani"/>
              <a:cs typeface="Rajdhani"/>
              <a:sym typeface="Rajdhani"/>
            </a:endParaRPr>
          </a:p>
        </p:txBody>
      </p:sp>
      <p:sp>
        <p:nvSpPr>
          <p:cNvPr id="288" name="Google Shape;288;p27"/>
          <p:cNvSpPr/>
          <p:nvPr/>
        </p:nvSpPr>
        <p:spPr>
          <a:xfrm>
            <a:off x="3220100" y="32512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5473450" y="32512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220100" y="18883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5473450" y="1888350"/>
            <a:ext cx="450600" cy="4506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27"/>
          <p:cNvCxnSpPr>
            <a:stCxn id="290" idx="3"/>
            <a:endCxn id="271" idx="1"/>
          </p:cNvCxnSpPr>
          <p:nvPr/>
        </p:nvCxnSpPr>
        <p:spPr>
          <a:xfrm>
            <a:off x="3670700" y="211365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293" name="Google Shape;293;p27"/>
          <p:cNvCxnSpPr>
            <a:stCxn id="271" idx="1"/>
            <a:endCxn id="288" idx="3"/>
          </p:cNvCxnSpPr>
          <p:nvPr/>
        </p:nvCxnSpPr>
        <p:spPr>
          <a:xfrm flipH="1">
            <a:off x="3670725" y="279510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294" name="Google Shape;294;p27"/>
          <p:cNvCxnSpPr>
            <a:stCxn id="291" idx="1"/>
            <a:endCxn id="271" idx="3"/>
          </p:cNvCxnSpPr>
          <p:nvPr/>
        </p:nvCxnSpPr>
        <p:spPr>
          <a:xfrm flipH="1">
            <a:off x="5028250" y="211365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295" name="Google Shape;295;p27"/>
          <p:cNvCxnSpPr>
            <a:stCxn id="271" idx="3"/>
            <a:endCxn id="289" idx="1"/>
          </p:cNvCxnSpPr>
          <p:nvPr/>
        </p:nvCxnSpPr>
        <p:spPr>
          <a:xfrm>
            <a:off x="5028225" y="2795100"/>
            <a:ext cx="445200" cy="681600"/>
          </a:xfrm>
          <a:prstGeom prst="bentConnector3">
            <a:avLst>
              <a:gd fmla="val 50003" name="adj1"/>
            </a:avLst>
          </a:prstGeom>
          <a:noFill/>
          <a:ln cap="flat" cmpd="sng" w="19050">
            <a:solidFill>
              <a:srgbClr val="F3F3F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28"/>
          <p:cNvSpPr txBox="1"/>
          <p:nvPr>
            <p:ph type="title"/>
          </p:nvPr>
        </p:nvSpPr>
        <p:spPr>
          <a:xfrm>
            <a:off x="4463675" y="1047325"/>
            <a:ext cx="3787800" cy="177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t>Data Pre-processing</a:t>
            </a:r>
            <a:endParaRPr sz="3600"/>
          </a:p>
        </p:txBody>
      </p:sp>
      <p:sp>
        <p:nvSpPr>
          <p:cNvPr id="301" name="Google Shape;301;p28"/>
          <p:cNvSpPr txBox="1"/>
          <p:nvPr>
            <p:ph idx="1" type="subTitle"/>
          </p:nvPr>
        </p:nvSpPr>
        <p:spPr>
          <a:xfrm>
            <a:off x="4917750" y="3290550"/>
            <a:ext cx="342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Data --[transformation]--&gt; Useful Input</a:t>
            </a:r>
            <a:endParaRPr/>
          </a:p>
        </p:txBody>
      </p:sp>
      <p:cxnSp>
        <p:nvCxnSpPr>
          <p:cNvPr id="302" name="Google Shape;302;p2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29"/>
          <p:cNvPicPr preferRelativeResize="0"/>
          <p:nvPr/>
        </p:nvPicPr>
        <p:blipFill>
          <a:blip r:embed="rId3">
            <a:alphaModFix/>
          </a:blip>
          <a:stretch>
            <a:fillRect/>
          </a:stretch>
        </p:blipFill>
        <p:spPr>
          <a:xfrm>
            <a:off x="152400" y="152400"/>
            <a:ext cx="5056235" cy="4838699"/>
          </a:xfrm>
          <a:prstGeom prst="rect">
            <a:avLst/>
          </a:prstGeom>
          <a:noFill/>
          <a:ln>
            <a:noFill/>
          </a:ln>
        </p:spPr>
      </p:pic>
      <p:sp>
        <p:nvSpPr>
          <p:cNvPr id="308" name="Google Shape;308;p29"/>
          <p:cNvSpPr txBox="1"/>
          <p:nvPr>
            <p:ph type="title"/>
          </p:nvPr>
        </p:nvSpPr>
        <p:spPr>
          <a:xfrm>
            <a:off x="5480350" y="1047325"/>
            <a:ext cx="2771100" cy="2439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t>Analysis using visual exploration of data</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0"/>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Data Preprocessing</a:t>
            </a:r>
            <a:endParaRPr sz="3000">
              <a:solidFill>
                <a:srgbClr val="F3F3F3"/>
              </a:solidFill>
            </a:endParaRPr>
          </a:p>
        </p:txBody>
      </p:sp>
      <p:sp>
        <p:nvSpPr>
          <p:cNvPr id="314" name="Google Shape;314;p30"/>
          <p:cNvSpPr txBox="1"/>
          <p:nvPr>
            <p:ph idx="1" type="subTitle"/>
          </p:nvPr>
        </p:nvSpPr>
        <p:spPr>
          <a:xfrm>
            <a:off x="720000"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Interquartile range was used to find and remove outliers</a:t>
            </a:r>
            <a:endParaRPr/>
          </a:p>
        </p:txBody>
      </p:sp>
      <p:sp>
        <p:nvSpPr>
          <p:cNvPr id="315" name="Google Shape;315;p30"/>
          <p:cNvSpPr txBox="1"/>
          <p:nvPr>
            <p:ph idx="2" type="subTitle"/>
          </p:nvPr>
        </p:nvSpPr>
        <p:spPr>
          <a:xfrm>
            <a:off x="6362450"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chemeClr val="lt2"/>
                </a:solidFill>
              </a:rPr>
              <a:t>We deleted columns and rows that had null values over a threshold of 90%</a:t>
            </a:r>
            <a:endParaRPr/>
          </a:p>
        </p:txBody>
      </p:sp>
      <p:sp>
        <p:nvSpPr>
          <p:cNvPr id="316" name="Google Shape;316;p30"/>
          <p:cNvSpPr txBox="1"/>
          <p:nvPr>
            <p:ph idx="3" type="subTitle"/>
          </p:nvPr>
        </p:nvSpPr>
        <p:spPr>
          <a:xfrm>
            <a:off x="3541212" y="20559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Categorical variables were one-hot encoded using dummy variables </a:t>
            </a:r>
            <a:endParaRPr>
              <a:solidFill>
                <a:srgbClr val="F3F3F3"/>
              </a:solidFill>
            </a:endParaRPr>
          </a:p>
        </p:txBody>
      </p:sp>
      <p:sp>
        <p:nvSpPr>
          <p:cNvPr id="317" name="Google Shape;317;p30"/>
          <p:cNvSpPr txBox="1"/>
          <p:nvPr>
            <p:ph type="title"/>
          </p:nvPr>
        </p:nvSpPr>
        <p:spPr>
          <a:xfrm>
            <a:off x="98070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OUTLIERS</a:t>
            </a:r>
            <a:endParaRPr/>
          </a:p>
        </p:txBody>
      </p:sp>
      <p:sp>
        <p:nvSpPr>
          <p:cNvPr id="318" name="Google Shape;318;p30"/>
          <p:cNvSpPr txBox="1"/>
          <p:nvPr>
            <p:ph idx="4" type="title"/>
          </p:nvPr>
        </p:nvSpPr>
        <p:spPr>
          <a:xfrm>
            <a:off x="662315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IMPUTATION</a:t>
            </a:r>
            <a:endParaRPr/>
          </a:p>
        </p:txBody>
      </p:sp>
      <p:sp>
        <p:nvSpPr>
          <p:cNvPr id="319" name="Google Shape;319;p30"/>
          <p:cNvSpPr txBox="1"/>
          <p:nvPr>
            <p:ph idx="5" type="title"/>
          </p:nvPr>
        </p:nvSpPr>
        <p:spPr>
          <a:xfrm>
            <a:off x="3801912"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CATEGORICAL</a:t>
            </a:r>
            <a:r>
              <a:rPr lang="en"/>
              <a:t> VARIABLES</a:t>
            </a:r>
            <a:endParaRPr/>
          </a:p>
        </p:txBody>
      </p:sp>
      <p:cxnSp>
        <p:nvCxnSpPr>
          <p:cNvPr id="320" name="Google Shape;320;p30"/>
          <p:cNvCxnSpPr>
            <a:stCxn id="314" idx="2"/>
            <a:endCxn id="317" idx="0"/>
          </p:cNvCxnSpPr>
          <p:nvPr/>
        </p:nvCxnSpPr>
        <p:spPr>
          <a:xfrm>
            <a:off x="1750350" y="3027925"/>
            <a:ext cx="0" cy="408600"/>
          </a:xfrm>
          <a:prstGeom prst="straightConnector1">
            <a:avLst/>
          </a:prstGeom>
          <a:noFill/>
          <a:ln cap="flat" cmpd="sng" w="19050">
            <a:solidFill>
              <a:srgbClr val="F3F3F3"/>
            </a:solidFill>
            <a:prstDash val="solid"/>
            <a:round/>
            <a:headEnd len="med" w="med" type="oval"/>
            <a:tailEnd len="med" w="med" type="oval"/>
          </a:ln>
        </p:spPr>
      </p:cxnSp>
      <p:cxnSp>
        <p:nvCxnSpPr>
          <p:cNvPr id="321" name="Google Shape;321;p30"/>
          <p:cNvCxnSpPr>
            <a:stCxn id="319" idx="0"/>
            <a:endCxn id="316" idx="2"/>
          </p:cNvCxnSpPr>
          <p:nvPr/>
        </p:nvCxnSpPr>
        <p:spPr>
          <a:xfrm rot="10800000">
            <a:off x="4571562" y="3027975"/>
            <a:ext cx="0" cy="408600"/>
          </a:xfrm>
          <a:prstGeom prst="straightConnector1">
            <a:avLst/>
          </a:prstGeom>
          <a:noFill/>
          <a:ln cap="flat" cmpd="sng" w="19050">
            <a:solidFill>
              <a:srgbClr val="F3F3F3"/>
            </a:solidFill>
            <a:prstDash val="solid"/>
            <a:round/>
            <a:headEnd len="med" w="med" type="oval"/>
            <a:tailEnd len="med" w="med" type="oval"/>
          </a:ln>
        </p:spPr>
      </p:cxnSp>
      <p:cxnSp>
        <p:nvCxnSpPr>
          <p:cNvPr id="322" name="Google Shape;322;p30"/>
          <p:cNvCxnSpPr>
            <a:stCxn id="318" idx="0"/>
            <a:endCxn id="315" idx="2"/>
          </p:cNvCxnSpPr>
          <p:nvPr/>
        </p:nvCxnSpPr>
        <p:spPr>
          <a:xfrm rot="10800000">
            <a:off x="7392800" y="3027975"/>
            <a:ext cx="0" cy="408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